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sldIdLst>
    <p:sldId id="272" r:id="rId2"/>
    <p:sldId id="256" r:id="rId3"/>
    <p:sldId id="257" r:id="rId4"/>
    <p:sldId id="258" r:id="rId5"/>
    <p:sldId id="259" r:id="rId6"/>
    <p:sldId id="260" r:id="rId7"/>
    <p:sldId id="262" r:id="rId8"/>
    <p:sldId id="263" r:id="rId9"/>
    <p:sldId id="264" r:id="rId10"/>
    <p:sldId id="265" r:id="rId11"/>
    <p:sldId id="266" r:id="rId12"/>
    <p:sldId id="280" r:id="rId13"/>
    <p:sldId id="281" r:id="rId14"/>
    <p:sldId id="282" r:id="rId15"/>
    <p:sldId id="283" r:id="rId16"/>
    <p:sldId id="271" r:id="rId17"/>
    <p:sldId id="267" r:id="rId18"/>
    <p:sldId id="268" r:id="rId19"/>
    <p:sldId id="269" r:id="rId20"/>
    <p:sldId id="273" r:id="rId21"/>
    <p:sldId id="278" r:id="rId22"/>
    <p:sldId id="279"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Jones" initials="SJ" lastIdx="1" clrIdx="0">
    <p:extLst>
      <p:ext uri="{19B8F6BF-5375-455C-9EA6-DF929625EA0E}">
        <p15:presenceInfo xmlns:p15="http://schemas.microsoft.com/office/powerpoint/2012/main" userId="S::sjones@ksgprog.org::b8621ea2-8290-4da0-b1b2-c3f44294f334" providerId="AD"/>
      </p:ext>
    </p:extLst>
  </p:cmAuthor>
  <p:cmAuthor id="2" name="Jean Krahn" initials="JK" lastIdx="1" clrIdx="1">
    <p:extLst>
      <p:ext uri="{19B8F6BF-5375-455C-9EA6-DF929625EA0E}">
        <p15:presenceInfo xmlns:p15="http://schemas.microsoft.com/office/powerpoint/2012/main" userId="Jean Krah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3C18367A-8EF5-43DC-8D47-A47E923E9CCA}" type="datetimeFigureOut">
              <a:rPr lang="en-US" smtClean="0"/>
              <a:t>10/15/2021</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4054085936"/>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18367A-8EF5-43DC-8D47-A47E923E9CCA}"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3695275715"/>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3C18367A-8EF5-43DC-8D47-A47E923E9CCA}" type="datetimeFigureOut">
              <a:rPr lang="en-US" smtClean="0"/>
              <a:t>10/15/2021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2552132198"/>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3C18367A-8EF5-43DC-8D47-A47E923E9CCA}" type="datetimeFigureOut">
              <a:rPr lang="en-US" smtClean="0"/>
              <a:t>10/15/2021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23EA972-1C84-41FF-83C9-0D97DF1A8EB3}"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23047966"/>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3C18367A-8EF5-43DC-8D47-A47E923E9CCA}" type="datetimeFigureOut">
              <a:rPr lang="en-US" smtClean="0"/>
              <a:t>10/15/2021</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1389972402"/>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18367A-8EF5-43DC-8D47-A47E923E9CCA}" type="datetimeFigureOut">
              <a:rPr lang="en-US" smtClean="0"/>
              <a:t>10/15/2021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4111018086"/>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18367A-8EF5-43DC-8D47-A47E923E9CCA}" type="datetimeFigureOut">
              <a:rPr lang="en-US" smtClean="0"/>
              <a:t>10/15/2021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2841856167"/>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18367A-8EF5-43DC-8D47-A47E923E9CCA}"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1524582235"/>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3C18367A-8EF5-43DC-8D47-A47E923E9CCA}" type="datetimeFigureOut">
              <a:rPr lang="en-US" smtClean="0"/>
              <a:t>10/15/2021</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4100789041"/>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18367A-8EF5-43DC-8D47-A47E923E9CCA}" type="datetimeFigureOut">
              <a:rPr lang="en-US" smtClean="0"/>
              <a:t>10/15/2021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3787193911"/>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3C18367A-8EF5-43DC-8D47-A47E923E9CCA}" type="datetimeFigureOut">
              <a:rPr lang="en-US" smtClean="0"/>
              <a:t>10/15/2021</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2917862449"/>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18367A-8EF5-43DC-8D47-A47E923E9CCA}"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2855467375"/>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18367A-8EF5-43DC-8D47-A47E923E9CCA}" type="datetimeFigureOut">
              <a:rPr lang="en-US" smtClean="0"/>
              <a:t>10/15/2021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1675364205"/>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18367A-8EF5-43DC-8D47-A47E923E9CCA}" type="datetimeFigureOut">
              <a:rPr lang="en-US" smtClean="0"/>
              <a:t>10/15/2021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3651602986"/>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8367A-8EF5-43DC-8D47-A47E923E9CCA}" type="datetimeFigureOut">
              <a:rPr lang="en-US" smtClean="0"/>
              <a:t>10/15/2021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4249917739"/>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18367A-8EF5-43DC-8D47-A47E923E9CCA}"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4144318143"/>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18367A-8EF5-43DC-8D47-A47E923E9CCA}" type="datetimeFigureOut">
              <a:rPr lang="en-US" smtClean="0"/>
              <a:t>10/15/2021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3EA972-1C84-41FF-83C9-0D97DF1A8EB3}" type="slidenum">
              <a:rPr lang="en-US" smtClean="0"/>
              <a:t>‹#›</a:t>
            </a:fld>
            <a:endParaRPr lang="en-US"/>
          </a:p>
        </p:txBody>
      </p:sp>
    </p:spTree>
    <p:extLst>
      <p:ext uri="{BB962C8B-B14F-4D97-AF65-F5344CB8AC3E}">
        <p14:creationId xmlns:p14="http://schemas.microsoft.com/office/powerpoint/2010/main" val="2251771466"/>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C18367A-8EF5-43DC-8D47-A47E923E9CCA}" type="datetimeFigureOut">
              <a:rPr lang="en-US" smtClean="0"/>
              <a:t>10/15/2021</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23EA972-1C84-41FF-83C9-0D97DF1A8EB3}" type="slidenum">
              <a:rPr lang="en-US" smtClean="0"/>
              <a:t>‹#›</a:t>
            </a:fld>
            <a:endParaRPr lang="en-US"/>
          </a:p>
        </p:txBody>
      </p:sp>
    </p:spTree>
    <p:extLst>
      <p:ext uri="{BB962C8B-B14F-4D97-AF65-F5344CB8AC3E}">
        <p14:creationId xmlns:p14="http://schemas.microsoft.com/office/powerpoint/2010/main" val="3209668692"/>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 id="2147483934" r:id="rId12"/>
    <p:sldLayoutId id="2147483935" r:id="rId13"/>
    <p:sldLayoutId id="2147483936" r:id="rId14"/>
    <p:sldLayoutId id="2147483937" r:id="rId15"/>
    <p:sldLayoutId id="2147483938" r:id="rId16"/>
    <p:sldLayoutId id="2147483939" r:id="rId17"/>
  </p:sldLayoutIdLst>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98F04-4403-4B86-ABA8-1E7D4434BD43}"/>
              </a:ext>
            </a:extLst>
          </p:cNvPr>
          <p:cNvSpPr>
            <a:spLocks noGrp="1"/>
          </p:cNvSpPr>
          <p:nvPr>
            <p:ph type="title"/>
          </p:nvPr>
        </p:nvSpPr>
        <p:spPr>
          <a:xfrm>
            <a:off x="685801" y="753534"/>
            <a:ext cx="10684042" cy="1962463"/>
          </a:xfrm>
        </p:spPr>
        <p:txBody>
          <a:bodyPr>
            <a:normAutofit/>
          </a:bodyPr>
          <a:lstStyle/>
          <a:p>
            <a:pPr algn="ctr"/>
            <a:r>
              <a:rPr lang="en-US" sz="6600" dirty="0">
                <a:solidFill>
                  <a:schemeClr val="bg2">
                    <a:lumMod val="25000"/>
                  </a:schemeClr>
                </a:solidFill>
                <a:latin typeface="Arial Black" panose="020B0A04020102020204" pitchFamily="34" charset="0"/>
              </a:rPr>
              <a:t>Welcome to KGP</a:t>
            </a:r>
          </a:p>
        </p:txBody>
      </p:sp>
      <p:sp>
        <p:nvSpPr>
          <p:cNvPr id="3" name="Text Placeholder 2">
            <a:extLst>
              <a:ext uri="{FF2B5EF4-FFF2-40B4-BE49-F238E27FC236}">
                <a16:creationId xmlns:a16="http://schemas.microsoft.com/office/drawing/2014/main" id="{5F8C669A-482A-4810-9742-480E73609C78}"/>
              </a:ext>
            </a:extLst>
          </p:cNvPr>
          <p:cNvSpPr>
            <a:spLocks noGrp="1"/>
          </p:cNvSpPr>
          <p:nvPr>
            <p:ph type="body" idx="1"/>
          </p:nvPr>
        </p:nvSpPr>
        <p:spPr>
          <a:xfrm>
            <a:off x="1957804" y="3707501"/>
            <a:ext cx="9183437" cy="1962463"/>
          </a:xfrm>
        </p:spPr>
        <p:txBody>
          <a:bodyPr>
            <a:normAutofit/>
          </a:bodyPr>
          <a:lstStyle/>
          <a:p>
            <a:endParaRPr lang="en-US" sz="1400" dirty="0">
              <a:solidFill>
                <a:schemeClr val="bg2">
                  <a:lumMod val="25000"/>
                </a:schemeClr>
              </a:solidFill>
              <a:latin typeface="Arial Narrow" panose="020B0606020202030204" pitchFamily="34" charset="0"/>
            </a:endParaRPr>
          </a:p>
          <a:p>
            <a:pPr algn="l"/>
            <a:r>
              <a:rPr lang="en-US" sz="2000" dirty="0">
                <a:solidFill>
                  <a:schemeClr val="bg2">
                    <a:lumMod val="25000"/>
                  </a:schemeClr>
                </a:solidFill>
                <a:latin typeface="Arial Narrow" panose="020B0606020202030204" pitchFamily="34" charset="0"/>
              </a:rPr>
              <a:t>The training modules are designed to give you, our volunteer, an overview of your training handbook.  We encourage you to contact your KGP staff recruiter with questions and concerns you may have and for ongoing support.                                                                                                                                                       </a:t>
            </a:r>
          </a:p>
        </p:txBody>
      </p:sp>
    </p:spTree>
    <p:extLst>
      <p:ext uri="{BB962C8B-B14F-4D97-AF65-F5344CB8AC3E}">
        <p14:creationId xmlns:p14="http://schemas.microsoft.com/office/powerpoint/2010/main" val="536211150"/>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F5213-0649-4807-89FE-BF04F3966D6B}"/>
              </a:ext>
            </a:extLst>
          </p:cNvPr>
          <p:cNvSpPr>
            <a:spLocks noGrp="1"/>
          </p:cNvSpPr>
          <p:nvPr>
            <p:ph type="title"/>
          </p:nvPr>
        </p:nvSpPr>
        <p:spPr>
          <a:xfrm>
            <a:off x="1011677" y="764373"/>
            <a:ext cx="10494523" cy="3253150"/>
          </a:xfrm>
        </p:spPr>
        <p:txBody>
          <a:bodyPr>
            <a:normAutofit/>
          </a:bodyPr>
          <a:lstStyle/>
          <a:p>
            <a:pPr algn="ctr"/>
            <a:r>
              <a:rPr lang="en-US" sz="4800" dirty="0">
                <a:solidFill>
                  <a:schemeClr val="bg2">
                    <a:lumMod val="25000"/>
                  </a:schemeClr>
                </a:solidFill>
                <a:latin typeface="Arial Black" panose="020B0A04020102020204" pitchFamily="34" charset="0"/>
              </a:rPr>
              <a:t>Volunteering for KGP</a:t>
            </a:r>
          </a:p>
        </p:txBody>
      </p:sp>
    </p:spTree>
    <p:extLst>
      <p:ext uri="{BB962C8B-B14F-4D97-AF65-F5344CB8AC3E}">
        <p14:creationId xmlns:p14="http://schemas.microsoft.com/office/powerpoint/2010/main" val="543604170"/>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69596-4508-4521-97A0-8CB5FDE5D3F4}"/>
              </a:ext>
            </a:extLst>
          </p:cNvPr>
          <p:cNvSpPr>
            <a:spLocks noGrp="1"/>
          </p:cNvSpPr>
          <p:nvPr>
            <p:ph type="title"/>
          </p:nvPr>
        </p:nvSpPr>
        <p:spPr/>
        <p:txBody>
          <a:bodyPr>
            <a:normAutofit/>
          </a:bodyPr>
          <a:lstStyle/>
          <a:p>
            <a:pPr algn="ctr"/>
            <a:r>
              <a:rPr lang="en-US" sz="3200" dirty="0">
                <a:solidFill>
                  <a:schemeClr val="bg2">
                    <a:lumMod val="25000"/>
                  </a:schemeClr>
                </a:solidFill>
                <a:latin typeface="Arial Black" panose="020B0A04020102020204" pitchFamily="34" charset="0"/>
                <a:cs typeface="Arial" panose="020B0604020202020204" pitchFamily="34" charset="0"/>
              </a:rPr>
              <a:t>Volunteering…</a:t>
            </a:r>
          </a:p>
        </p:txBody>
      </p:sp>
      <p:sp>
        <p:nvSpPr>
          <p:cNvPr id="3" name="Content Placeholder 2">
            <a:extLst>
              <a:ext uri="{FF2B5EF4-FFF2-40B4-BE49-F238E27FC236}">
                <a16:creationId xmlns:a16="http://schemas.microsoft.com/office/drawing/2014/main" id="{9FD4B81A-E2F6-4763-A2CE-71A77B820F08}"/>
              </a:ext>
            </a:extLst>
          </p:cNvPr>
          <p:cNvSpPr>
            <a:spLocks noGrp="1"/>
          </p:cNvSpPr>
          <p:nvPr>
            <p:ph idx="1"/>
          </p:nvPr>
        </p:nvSpPr>
        <p:spPr/>
        <p:txBody>
          <a:bodyPr>
            <a:normAutofit/>
          </a:bodyPr>
          <a:lstStyle/>
          <a:p>
            <a:pPr marL="0" indent="0">
              <a:buNone/>
            </a:pPr>
            <a:r>
              <a:rPr lang="en-US" sz="2400" dirty="0">
                <a:solidFill>
                  <a:schemeClr val="tx2">
                    <a:lumMod val="75000"/>
                  </a:schemeClr>
                </a:solidFill>
                <a:latin typeface="Arial" panose="020B0604020202020204" pitchFamily="34" charset="0"/>
                <a:cs typeface="Arial" panose="020B0604020202020204" pitchFamily="34" charset="0"/>
              </a:rPr>
              <a:t>The process of becoming an effective guardian or conservator takes time and commitment.  </a:t>
            </a:r>
          </a:p>
          <a:p>
            <a:pPr marL="0" indent="0">
              <a:buNone/>
            </a:pPr>
            <a:r>
              <a:rPr lang="en-US" sz="2400" dirty="0">
                <a:solidFill>
                  <a:schemeClr val="tx2">
                    <a:lumMod val="75000"/>
                  </a:schemeClr>
                </a:solidFill>
                <a:latin typeface="Arial" panose="020B0604020202020204" pitchFamily="34" charset="0"/>
                <a:cs typeface="Arial" panose="020B0604020202020204" pitchFamily="34" charset="0"/>
              </a:rPr>
              <a:t>The following characteristics are essential:</a:t>
            </a:r>
          </a:p>
          <a:p>
            <a:pPr marL="0" indent="0">
              <a:buNone/>
            </a:pPr>
            <a:r>
              <a:rPr lang="en-US" sz="2000" b="1" dirty="0">
                <a:solidFill>
                  <a:schemeClr val="tx2">
                    <a:lumMod val="75000"/>
                  </a:schemeClr>
                </a:solidFill>
                <a:latin typeface="Arial" panose="020B0604020202020204" pitchFamily="34" charset="0"/>
                <a:cs typeface="Arial" panose="020B0604020202020204" pitchFamily="34" charset="0"/>
              </a:rPr>
              <a:t>  Compassion, wisdom, integrity, dependability, advocacy and self-initiative</a:t>
            </a:r>
          </a:p>
          <a:p>
            <a:pPr marL="0" indent="0">
              <a:buNone/>
            </a:pPr>
            <a:endParaRPr lang="en-US" sz="2000" b="1" dirty="0">
              <a:solidFill>
                <a:schemeClr val="tx2">
                  <a:lumMod val="75000"/>
                </a:schemeClr>
              </a:solidFill>
              <a:latin typeface="Arial" panose="020B0604020202020204" pitchFamily="34" charset="0"/>
              <a:cs typeface="Arial" panose="020B0604020202020204" pitchFamily="34" charset="0"/>
            </a:endParaRPr>
          </a:p>
          <a:p>
            <a:pPr marL="0" indent="0">
              <a:buNone/>
            </a:pPr>
            <a:r>
              <a:rPr lang="en-US" sz="2000" dirty="0">
                <a:solidFill>
                  <a:schemeClr val="tx2">
                    <a:lumMod val="75000"/>
                  </a:schemeClr>
                </a:solidFill>
                <a:latin typeface="Arial" panose="020B0604020202020204" pitchFamily="34" charset="0"/>
                <a:cs typeface="Arial" panose="020B0604020202020204" pitchFamily="34" charset="0"/>
              </a:rPr>
              <a:t>In addition, you must be:</a:t>
            </a:r>
          </a:p>
          <a:p>
            <a:r>
              <a:rPr lang="en-US" sz="2000" dirty="0">
                <a:solidFill>
                  <a:schemeClr val="tx2">
                    <a:lumMod val="75000"/>
                  </a:schemeClr>
                </a:solidFill>
                <a:latin typeface="Arial" panose="020B0604020202020204" pitchFamily="34" charset="0"/>
                <a:cs typeface="Arial" panose="020B0604020202020204" pitchFamily="34" charset="0"/>
              </a:rPr>
              <a:t>A resident of Kansas and 21 years of age or older</a:t>
            </a:r>
          </a:p>
          <a:p>
            <a:r>
              <a:rPr lang="en-US" sz="2000" dirty="0">
                <a:solidFill>
                  <a:schemeClr val="tx2">
                    <a:lumMod val="75000"/>
                  </a:schemeClr>
                </a:solidFill>
                <a:latin typeface="Arial" panose="020B0604020202020204" pitchFamily="34" charset="0"/>
                <a:cs typeface="Arial" panose="020B0604020202020204" pitchFamily="34" charset="0"/>
              </a:rPr>
              <a:t>Recruited and screened by the KGP</a:t>
            </a:r>
          </a:p>
          <a:p>
            <a:r>
              <a:rPr lang="en-US" sz="2000" dirty="0">
                <a:solidFill>
                  <a:schemeClr val="tx2">
                    <a:lumMod val="75000"/>
                  </a:schemeClr>
                </a:solidFill>
                <a:latin typeface="Arial" panose="020B0604020202020204" pitchFamily="34" charset="0"/>
                <a:cs typeface="Arial" panose="020B0604020202020204" pitchFamily="34" charset="0"/>
              </a:rPr>
              <a:t>Interested in learning new information</a:t>
            </a:r>
          </a:p>
          <a:p>
            <a:r>
              <a:rPr lang="en-US" sz="2000" dirty="0">
                <a:solidFill>
                  <a:schemeClr val="tx2">
                    <a:lumMod val="75000"/>
                  </a:schemeClr>
                </a:solidFill>
                <a:latin typeface="Arial" panose="020B0604020202020204" pitchFamily="34" charset="0"/>
                <a:cs typeface="Arial" panose="020B0604020202020204" pitchFamily="34" charset="0"/>
              </a:rPr>
              <a:t>Make wise and appropriate decisions regarding another person</a:t>
            </a:r>
          </a:p>
        </p:txBody>
      </p:sp>
    </p:spTree>
    <p:extLst>
      <p:ext uri="{BB962C8B-B14F-4D97-AF65-F5344CB8AC3E}">
        <p14:creationId xmlns:p14="http://schemas.microsoft.com/office/powerpoint/2010/main" val="3400450333"/>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F45D4F7-06D4-4363-9B7C-E7C01FB8944B}"/>
              </a:ext>
            </a:extLst>
          </p:cNvPr>
          <p:cNvSpPr>
            <a:spLocks noGrp="1"/>
          </p:cNvSpPr>
          <p:nvPr>
            <p:ph type="title" idx="4294967295"/>
          </p:nvPr>
        </p:nvSpPr>
        <p:spPr>
          <a:xfrm>
            <a:off x="0" y="754063"/>
            <a:ext cx="10820400" cy="1122362"/>
          </a:xfrm>
        </p:spPr>
        <p:txBody>
          <a:bodyPr>
            <a:normAutofit fontScale="90000"/>
          </a:bodyPr>
          <a:lstStyle/>
          <a:p>
            <a:pPr algn="l"/>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Potential Volunteers are asked to</a:t>
            </a:r>
            <a:r>
              <a:rPr lang="en-US" dirty="0"/>
              <a:t>:</a:t>
            </a:r>
          </a:p>
        </p:txBody>
      </p:sp>
      <p:sp>
        <p:nvSpPr>
          <p:cNvPr id="4" name="Text Placeholder 3">
            <a:extLst>
              <a:ext uri="{FF2B5EF4-FFF2-40B4-BE49-F238E27FC236}">
                <a16:creationId xmlns:a16="http://schemas.microsoft.com/office/drawing/2014/main" id="{32EAA608-F76F-4C9A-B8E2-BE5C1404BB11}"/>
              </a:ext>
            </a:extLst>
          </p:cNvPr>
          <p:cNvSpPr>
            <a:spLocks noGrp="1"/>
          </p:cNvSpPr>
          <p:nvPr>
            <p:ph type="body" idx="4294967295"/>
          </p:nvPr>
        </p:nvSpPr>
        <p:spPr>
          <a:xfrm>
            <a:off x="1701800" y="2538663"/>
            <a:ext cx="10490200" cy="3565274"/>
          </a:xfrm>
        </p:spPr>
        <p:txBody>
          <a:bodyPr>
            <a:normAutofit/>
          </a:bodyPr>
          <a:lstStyle/>
          <a:p>
            <a:pPr marL="342900" indent="-342900" algn="l">
              <a:buFont typeface="Arial" panose="020B0604020202020204" pitchFamily="34" charset="0"/>
              <a:buChar char="•"/>
            </a:pPr>
            <a:r>
              <a:rPr lang="en-US" sz="2000" dirty="0">
                <a:solidFill>
                  <a:schemeClr val="bg2">
                    <a:lumMod val="25000"/>
                  </a:schemeClr>
                </a:solidFill>
                <a:latin typeface="Arial" panose="020B0604020202020204" pitchFamily="34" charset="0"/>
                <a:cs typeface="Arial" panose="020B0604020202020204" pitchFamily="34" charset="0"/>
              </a:rPr>
              <a:t>Complete a Volunteer Information Form</a:t>
            </a:r>
          </a:p>
          <a:p>
            <a:pPr marL="342900" indent="-342900" algn="l">
              <a:buFont typeface="Arial" panose="020B0604020202020204" pitchFamily="34" charset="0"/>
              <a:buChar char="•"/>
            </a:pPr>
            <a:r>
              <a:rPr lang="en-US" sz="2000" dirty="0">
                <a:solidFill>
                  <a:schemeClr val="bg2">
                    <a:lumMod val="25000"/>
                  </a:schemeClr>
                </a:solidFill>
                <a:latin typeface="Arial" panose="020B0604020202020204" pitchFamily="34" charset="0"/>
                <a:cs typeface="Arial" panose="020B0604020202020204" pitchFamily="34" charset="0"/>
              </a:rPr>
              <a:t>Sign release of information authorization to conduct criminal history background and other background checks</a:t>
            </a:r>
          </a:p>
          <a:p>
            <a:pPr marL="342900" indent="-342900" algn="l">
              <a:buFont typeface="Arial" panose="020B0604020202020204" pitchFamily="34" charset="0"/>
              <a:buChar char="•"/>
            </a:pPr>
            <a:r>
              <a:rPr lang="en-US" sz="2000" dirty="0">
                <a:solidFill>
                  <a:schemeClr val="bg2">
                    <a:lumMod val="25000"/>
                  </a:schemeClr>
                </a:solidFill>
                <a:latin typeface="Arial" panose="020B0604020202020204" pitchFamily="34" charset="0"/>
                <a:cs typeface="Arial" panose="020B0604020202020204" pitchFamily="34" charset="0"/>
              </a:rPr>
              <a:t>Submit 6 professional and/or character references and a personal interview with KGP staff</a:t>
            </a:r>
          </a:p>
        </p:txBody>
      </p:sp>
    </p:spTree>
    <p:extLst>
      <p:ext uri="{BB962C8B-B14F-4D97-AF65-F5344CB8AC3E}">
        <p14:creationId xmlns:p14="http://schemas.microsoft.com/office/powerpoint/2010/main" val="1046925037"/>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65A78-DAE5-4A96-A301-C989D334BDB1}"/>
              </a:ext>
            </a:extLst>
          </p:cNvPr>
          <p:cNvSpPr>
            <a:spLocks noGrp="1"/>
          </p:cNvSpPr>
          <p:nvPr>
            <p:ph type="title"/>
          </p:nvPr>
        </p:nvSpPr>
        <p:spPr>
          <a:xfrm>
            <a:off x="2177716" y="854242"/>
            <a:ext cx="9328484" cy="2285999"/>
          </a:xfrm>
        </p:spPr>
        <p:txBody>
          <a:bodyPr>
            <a:normAutofit/>
          </a:bodyPr>
          <a:lstStyle/>
          <a:p>
            <a:pPr algn="l"/>
            <a:r>
              <a:rPr lang="en-US" sz="2400" dirty="0" err="1">
                <a:latin typeface="Arial" panose="020B0604020202020204" pitchFamily="34" charset="0"/>
                <a:cs typeface="Arial" panose="020B0604020202020204" pitchFamily="34" charset="0"/>
              </a:rPr>
              <a:t>Kgp</a:t>
            </a:r>
            <a:r>
              <a:rPr lang="en-US" sz="2400" dirty="0">
                <a:latin typeface="Arial" panose="020B0604020202020204" pitchFamily="34" charset="0"/>
                <a:cs typeface="Arial" panose="020B0604020202020204" pitchFamily="34" charset="0"/>
              </a:rPr>
              <a:t> WILL Provide:</a:t>
            </a:r>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E5CD1E4-375A-42DA-88CF-6125EB165B95}"/>
              </a:ext>
            </a:extLst>
          </p:cNvPr>
          <p:cNvSpPr>
            <a:spLocks noGrp="1"/>
          </p:cNvSpPr>
          <p:nvPr>
            <p:ph idx="1"/>
          </p:nvPr>
        </p:nvSpPr>
        <p:spPr>
          <a:xfrm>
            <a:off x="2009274" y="2194560"/>
            <a:ext cx="9496926" cy="4024125"/>
          </a:xfrm>
        </p:spPr>
        <p:txBody>
          <a:bodyPr>
            <a:normAutofit/>
          </a:bodyPr>
          <a:lstStyle/>
          <a:p>
            <a:r>
              <a:rPr lang="en-US" sz="2000" dirty="0">
                <a:latin typeface="Arial" panose="020B0604020202020204" pitchFamily="34" charset="0"/>
                <a:cs typeface="Arial" panose="020B0604020202020204" pitchFamily="34" charset="0"/>
              </a:rPr>
              <a:t>Volunteer handbook for resource and reference which includes the Basic Instructions for Guardians and Conservators booklet</a:t>
            </a:r>
          </a:p>
          <a:p>
            <a:pPr marL="0" indent="0">
              <a:buNone/>
            </a:pP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1on1 training for volunteer duties and responsibilities</a:t>
            </a:r>
          </a:p>
          <a:p>
            <a:pPr marL="0" indent="0">
              <a:buNone/>
            </a:pP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Ongoing support throughout the duration of your guardianship or conservatorship service</a:t>
            </a:r>
          </a:p>
        </p:txBody>
      </p:sp>
    </p:spTree>
    <p:extLst>
      <p:ext uri="{BB962C8B-B14F-4D97-AF65-F5344CB8AC3E}">
        <p14:creationId xmlns:p14="http://schemas.microsoft.com/office/powerpoint/2010/main" val="991646391"/>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B789C-603C-46A7-802D-BD2764CA214E}"/>
              </a:ext>
            </a:extLst>
          </p:cNvPr>
          <p:cNvSpPr>
            <a:spLocks noGrp="1"/>
          </p:cNvSpPr>
          <p:nvPr>
            <p:ph type="title"/>
          </p:nvPr>
        </p:nvSpPr>
        <p:spPr>
          <a:xfrm>
            <a:off x="1816768" y="264696"/>
            <a:ext cx="9689432" cy="2959768"/>
          </a:xfrm>
        </p:spPr>
        <p:txBody>
          <a:bodyPr>
            <a:normAutofit/>
          </a:bodyPr>
          <a:lstStyle/>
          <a:p>
            <a:pPr algn="l"/>
            <a:r>
              <a:rPr lang="en-US" sz="2400" dirty="0">
                <a:latin typeface="Arial" panose="020B0604020202020204" pitchFamily="34" charset="0"/>
                <a:cs typeface="Arial" panose="020B0604020202020204" pitchFamily="34" charset="0"/>
              </a:rPr>
              <a:t>As a volunteer:</a:t>
            </a:r>
            <a:br>
              <a:rPr lang="en-US" sz="4000" dirty="0">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66B13A1C-5B99-4317-B0BF-1F5C0747F70B}"/>
              </a:ext>
            </a:extLst>
          </p:cNvPr>
          <p:cNvSpPr>
            <a:spLocks noGrp="1"/>
          </p:cNvSpPr>
          <p:nvPr>
            <p:ph idx="1"/>
          </p:nvPr>
        </p:nvSpPr>
        <p:spPr>
          <a:xfrm>
            <a:off x="1816768" y="1732547"/>
            <a:ext cx="9689432" cy="4860758"/>
          </a:xfrm>
        </p:spPr>
        <p:txBody>
          <a:bodyPr>
            <a:noAutofit/>
          </a:bodyPr>
          <a:lstStyle/>
          <a:p>
            <a:pPr marL="0" indent="0">
              <a:buNone/>
            </a:pPr>
            <a:r>
              <a:rPr lang="en-US" sz="2000" dirty="0">
                <a:latin typeface="Arial" panose="020B0604020202020204" pitchFamily="34" charset="0"/>
                <a:cs typeface="Arial" panose="020B0604020202020204" pitchFamily="34" charset="0"/>
              </a:rPr>
              <a:t>You will be matched with a person referred to KGP by DCF or a KDADS state hospital social work department.  KGP will assist with matching volunteers with the referred adult. Volunteers are encouraged to meet the individual before the process to court appointment.</a:t>
            </a:r>
          </a:p>
          <a:p>
            <a:pPr marL="0" indent="0">
              <a:buNone/>
            </a:pPr>
            <a:r>
              <a:rPr lang="en-US" sz="2000" dirty="0">
                <a:latin typeface="Arial" panose="020B0604020202020204" pitchFamily="34" charset="0"/>
                <a:cs typeface="Arial" panose="020B0604020202020204" pitchFamily="34" charset="0"/>
              </a:rPr>
              <a:t>To serve as a guardian or conservator, you will have to be appointed by a district court.  KGP will ask you to sign an agreement with KGP after appointment.  Volunteers will perform guardianship or conservatorship duties as required by Kansas statue and within KGP guidelines.  </a:t>
            </a:r>
            <a:r>
              <a:rPr lang="en-US" sz="2000" b="1" dirty="0">
                <a:latin typeface="Arial" panose="020B0604020202020204" pitchFamily="34" charset="0"/>
                <a:cs typeface="Arial" panose="020B0604020202020204" pitchFamily="34" charset="0"/>
              </a:rPr>
              <a:t>(refer to the Volunteer tab for a copy of the Volunteer Job Description and a list of Best Practices)</a:t>
            </a:r>
          </a:p>
          <a:p>
            <a:pPr marL="0" indent="0">
              <a:buNone/>
            </a:pPr>
            <a:r>
              <a:rPr lang="en-US" sz="2000" b="1" dirty="0">
                <a:latin typeface="Arial" panose="020B0604020202020204" pitchFamily="34" charset="0"/>
                <a:cs typeface="Arial" panose="020B0604020202020204" pitchFamily="34" charset="0"/>
              </a:rPr>
              <a:t>Confidentiality Statement:</a:t>
            </a:r>
          </a:p>
          <a:p>
            <a:pPr marL="0" indent="0">
              <a:buNone/>
            </a:pPr>
            <a:r>
              <a:rPr lang="en-US" sz="2000" dirty="0">
                <a:latin typeface="Arial" panose="020B0604020202020204" pitchFamily="34" charset="0"/>
                <a:cs typeface="Arial" panose="020B0604020202020204" pitchFamily="34" charset="0"/>
              </a:rPr>
              <a:t>I will hold in the strictest confidence all personal and business information I receive or have access to regarding the person under guardianship or conservatorship.  Such information will be provided only to those directly connected with the person, and then only on a need to know basis in the furtherance of the wishes and/or in the best interest of the person.  I will discuss these matters only with people directly involved or those consulted for their professional knowledge and expertise.</a:t>
            </a:r>
          </a:p>
        </p:txBody>
      </p:sp>
    </p:spTree>
    <p:extLst>
      <p:ext uri="{BB962C8B-B14F-4D97-AF65-F5344CB8AC3E}">
        <p14:creationId xmlns:p14="http://schemas.microsoft.com/office/powerpoint/2010/main" val="1135794972"/>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85F79-794C-4851-BCD1-EE94F55AE4AB}"/>
              </a:ext>
            </a:extLst>
          </p:cNvPr>
          <p:cNvSpPr>
            <a:spLocks noGrp="1"/>
          </p:cNvSpPr>
          <p:nvPr>
            <p:ph type="title"/>
          </p:nvPr>
        </p:nvSpPr>
        <p:spPr>
          <a:xfrm>
            <a:off x="1431758" y="1299411"/>
            <a:ext cx="10074442" cy="1335504"/>
          </a:xfrm>
        </p:spPr>
        <p:txBody>
          <a:bodyPr>
            <a:normAutofit/>
          </a:bodyPr>
          <a:lstStyle/>
          <a:p>
            <a:pPr algn="l"/>
            <a:r>
              <a:rPr lang="en-US" sz="2400" dirty="0">
                <a:latin typeface="Arial" panose="020B0604020202020204" pitchFamily="34" charset="0"/>
                <a:cs typeface="Arial" panose="020B0604020202020204" pitchFamily="34" charset="0"/>
              </a:rPr>
              <a:t>Resigning as a KGP Volunteer and Court Appointed Guardian or Conservator:</a:t>
            </a:r>
          </a:p>
        </p:txBody>
      </p:sp>
      <p:sp>
        <p:nvSpPr>
          <p:cNvPr id="3" name="Content Placeholder 2">
            <a:extLst>
              <a:ext uri="{FF2B5EF4-FFF2-40B4-BE49-F238E27FC236}">
                <a16:creationId xmlns:a16="http://schemas.microsoft.com/office/drawing/2014/main" id="{0346555D-AB85-40AE-AC3B-5969E8275009}"/>
              </a:ext>
            </a:extLst>
          </p:cNvPr>
          <p:cNvSpPr>
            <a:spLocks noGrp="1"/>
          </p:cNvSpPr>
          <p:nvPr>
            <p:ph idx="1"/>
          </p:nvPr>
        </p:nvSpPr>
        <p:spPr>
          <a:xfrm>
            <a:off x="1588168" y="2779295"/>
            <a:ext cx="9918032" cy="3439390"/>
          </a:xfrm>
        </p:spPr>
        <p:txBody>
          <a:bodyPr>
            <a:normAutofit/>
          </a:bodyPr>
          <a:lstStyle/>
          <a:p>
            <a:r>
              <a:rPr lang="en-US" sz="2000" dirty="0">
                <a:latin typeface="Arial" panose="020B0604020202020204" pitchFamily="34" charset="0"/>
                <a:cs typeface="Arial" panose="020B0604020202020204" pitchFamily="34" charset="0"/>
              </a:rPr>
              <a:t>Notify your KGP recruiter who will initiate the process of identifying a successor</a:t>
            </a:r>
          </a:p>
          <a:p>
            <a:r>
              <a:rPr lang="en-US" sz="2000" dirty="0">
                <a:latin typeface="Arial" panose="020B0604020202020204" pitchFamily="34" charset="0"/>
                <a:cs typeface="Arial" panose="020B0604020202020204" pitchFamily="34" charset="0"/>
              </a:rPr>
              <a:t>Complete a final guardian report or conservator accounting KGP will send to you</a:t>
            </a:r>
          </a:p>
          <a:p>
            <a:r>
              <a:rPr lang="en-US" sz="2000" dirty="0">
                <a:latin typeface="Arial" panose="020B0604020202020204" pitchFamily="34" charset="0"/>
                <a:cs typeface="Arial" panose="020B0604020202020204" pitchFamily="34" charset="0"/>
              </a:rPr>
              <a:t>Court appointment of a successor before you are discharged (you remain the guardian or conservator until the court has appointed the successor)</a:t>
            </a:r>
          </a:p>
          <a:p>
            <a:r>
              <a:rPr lang="en-US" sz="2000" dirty="0">
                <a:latin typeface="Arial" panose="020B0604020202020204" pitchFamily="34" charset="0"/>
                <a:cs typeface="Arial" panose="020B0604020202020204" pitchFamily="34" charset="0"/>
              </a:rPr>
              <a:t>KGP will send you a letter confirming the appointment of the successor and your completed tenure as the court appointed guardian or conservator </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8087658"/>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950842-A669-4345-BDE3-80C2EC4C3A29}"/>
              </a:ext>
            </a:extLst>
          </p:cNvPr>
          <p:cNvSpPr txBox="1"/>
          <p:nvPr/>
        </p:nvSpPr>
        <p:spPr>
          <a:xfrm>
            <a:off x="1643974" y="1420238"/>
            <a:ext cx="9630383" cy="1908215"/>
          </a:xfrm>
          <a:prstGeom prst="rect">
            <a:avLst/>
          </a:prstGeom>
          <a:noFill/>
        </p:spPr>
        <p:txBody>
          <a:bodyPr wrap="square" rtlCol="0">
            <a:spAutoFit/>
          </a:bodyPr>
          <a:lstStyle/>
          <a:p>
            <a:pPr algn="ctr"/>
            <a:r>
              <a:rPr lang="en-US" sz="4000" dirty="0">
                <a:solidFill>
                  <a:schemeClr val="bg2">
                    <a:lumMod val="25000"/>
                  </a:schemeClr>
                </a:solidFill>
                <a:latin typeface="Arial" panose="020B0604020202020204" pitchFamily="34" charset="0"/>
                <a:cs typeface="Arial" panose="020B0604020202020204" pitchFamily="34" charset="0"/>
              </a:rPr>
              <a:t>Fact Check:</a:t>
            </a:r>
          </a:p>
          <a:p>
            <a:pPr algn="ctr"/>
            <a:endParaRPr lang="en-US" dirty="0"/>
          </a:p>
          <a:p>
            <a:pPr algn="ctr"/>
            <a:endParaRPr lang="en-US" sz="2800" dirty="0">
              <a:solidFill>
                <a:schemeClr val="accent5">
                  <a:lumMod val="60000"/>
                  <a:lumOff val="40000"/>
                </a:schemeClr>
              </a:solidFill>
              <a:latin typeface="Segoe Print" panose="02000600000000000000" pitchFamily="2" charset="0"/>
            </a:endParaRPr>
          </a:p>
          <a:p>
            <a:pPr algn="ctr"/>
            <a:r>
              <a:rPr lang="en-US" sz="3200" dirty="0">
                <a:solidFill>
                  <a:schemeClr val="bg2">
                    <a:lumMod val="25000"/>
                  </a:schemeClr>
                </a:solidFill>
                <a:latin typeface="Arial" panose="020B0604020202020204" pitchFamily="34" charset="0"/>
                <a:cs typeface="Arial" panose="020B0604020202020204" pitchFamily="34" charset="0"/>
              </a:rPr>
              <a:t>At what age can you volunteer with KGP?</a:t>
            </a:r>
          </a:p>
        </p:txBody>
      </p:sp>
    </p:spTree>
    <p:extLst>
      <p:ext uri="{BB962C8B-B14F-4D97-AF65-F5344CB8AC3E}">
        <p14:creationId xmlns:p14="http://schemas.microsoft.com/office/powerpoint/2010/main" val="3585658040"/>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55279-C028-4D4D-8002-9C8ACB25FDD4}"/>
              </a:ext>
            </a:extLst>
          </p:cNvPr>
          <p:cNvSpPr>
            <a:spLocks noGrp="1"/>
          </p:cNvSpPr>
          <p:nvPr>
            <p:ph type="title"/>
          </p:nvPr>
        </p:nvSpPr>
        <p:spPr>
          <a:xfrm>
            <a:off x="1186774" y="764373"/>
            <a:ext cx="10319426" cy="1293028"/>
          </a:xfrm>
        </p:spPr>
        <p:txBody>
          <a:bodyPr/>
          <a:lstStyle/>
          <a:p>
            <a:pPr algn="ctr"/>
            <a:r>
              <a:rPr lang="en-US" dirty="0">
                <a:solidFill>
                  <a:schemeClr val="bg2">
                    <a:lumMod val="25000"/>
                  </a:schemeClr>
                </a:solidFill>
                <a:latin typeface="Arial Black" panose="020B0A04020102020204" pitchFamily="34" charset="0"/>
              </a:rPr>
              <a:t>Conflict of Interest</a:t>
            </a:r>
          </a:p>
        </p:txBody>
      </p:sp>
      <p:sp>
        <p:nvSpPr>
          <p:cNvPr id="3" name="Content Placeholder 2">
            <a:extLst>
              <a:ext uri="{FF2B5EF4-FFF2-40B4-BE49-F238E27FC236}">
                <a16:creationId xmlns:a16="http://schemas.microsoft.com/office/drawing/2014/main" id="{BE3AF221-C75B-4F8D-94F9-0F0D0581508C}"/>
              </a:ext>
            </a:extLst>
          </p:cNvPr>
          <p:cNvSpPr>
            <a:spLocks noGrp="1"/>
          </p:cNvSpPr>
          <p:nvPr>
            <p:ph idx="1"/>
          </p:nvPr>
        </p:nvSpPr>
        <p:spPr/>
        <p:txBody>
          <a:bodyPr>
            <a:normAutofit/>
          </a:bodyPr>
          <a:lstStyle/>
          <a:p>
            <a:r>
              <a:rPr lang="en-US" sz="2000" dirty="0">
                <a:solidFill>
                  <a:schemeClr val="bg2">
                    <a:lumMod val="25000"/>
                  </a:schemeClr>
                </a:solidFill>
                <a:latin typeface="Arial" panose="020B0604020202020204" pitchFamily="34" charset="0"/>
                <a:cs typeface="Arial" panose="020B0604020202020204" pitchFamily="34" charset="0"/>
              </a:rPr>
              <a:t>The guardian or conservator must be free of any appearance of personal or employer conflict of interest, self-serving gain, compromising influences, and loyalties when advocating on behalf of an individual.</a:t>
            </a:r>
          </a:p>
          <a:p>
            <a:r>
              <a:rPr lang="en-US" sz="2000" dirty="0">
                <a:solidFill>
                  <a:schemeClr val="bg2">
                    <a:lumMod val="25000"/>
                  </a:schemeClr>
                </a:solidFill>
                <a:latin typeface="Arial" panose="020B0604020202020204" pitchFamily="34" charset="0"/>
                <a:cs typeface="Arial" panose="020B0604020202020204" pitchFamily="34" charset="0"/>
              </a:rPr>
              <a:t>A guardian or conservator has the responsibility to notify the court of a potential or real conflict of interest.  A KGP volunteer has the responsibility to notify the KGP when a conflict of interest situation develops.</a:t>
            </a:r>
          </a:p>
          <a:p>
            <a:r>
              <a:rPr lang="en-US" sz="2000" dirty="0">
                <a:solidFill>
                  <a:schemeClr val="bg2">
                    <a:lumMod val="25000"/>
                  </a:schemeClr>
                </a:solidFill>
                <a:latin typeface="Arial" panose="020B0604020202020204" pitchFamily="34" charset="0"/>
                <a:cs typeface="Arial" panose="020B0604020202020204" pitchFamily="34" charset="0"/>
              </a:rPr>
              <a:t>A guardian and conservator must avoid compromising </a:t>
            </a:r>
            <a:r>
              <a:rPr lang="en-US" sz="2000">
                <a:solidFill>
                  <a:schemeClr val="bg2">
                    <a:lumMod val="25000"/>
                  </a:schemeClr>
                </a:solidFill>
                <a:latin typeface="Arial" panose="020B0604020202020204" pitchFamily="34" charset="0"/>
                <a:cs typeface="Arial" panose="020B0604020202020204" pitchFamily="34" charset="0"/>
              </a:rPr>
              <a:t>or self–</a:t>
            </a:r>
            <a:r>
              <a:rPr lang="en-US" sz="2000" dirty="0">
                <a:solidFill>
                  <a:schemeClr val="bg2">
                    <a:lumMod val="25000"/>
                  </a:schemeClr>
                </a:solidFill>
                <a:latin typeface="Arial" panose="020B0604020202020204" pitchFamily="34" charset="0"/>
                <a:cs typeface="Arial" panose="020B0604020202020204" pitchFamily="34" charset="0"/>
              </a:rPr>
              <a:t>serving influences and loyalties when addressing the needs of an individual.</a:t>
            </a:r>
          </a:p>
          <a:p>
            <a:r>
              <a:rPr lang="en-US" sz="2000" dirty="0">
                <a:solidFill>
                  <a:schemeClr val="bg2">
                    <a:lumMod val="25000"/>
                  </a:schemeClr>
                </a:solidFill>
                <a:latin typeface="Arial" panose="020B0604020202020204" pitchFamily="34" charset="0"/>
                <a:cs typeface="Arial" panose="020B0604020202020204" pitchFamily="34" charset="0"/>
              </a:rPr>
              <a:t>Decisions must be made for the benefit of the person ONLY.  A guardian and conservator shall avoid any situation where the guardian or conservator or her/his family member profit financially or gain personally from matters related to the individual where a guardianship or conservatorship has been established</a:t>
            </a:r>
          </a:p>
        </p:txBody>
      </p:sp>
    </p:spTree>
    <p:extLst>
      <p:ext uri="{BB962C8B-B14F-4D97-AF65-F5344CB8AC3E}">
        <p14:creationId xmlns:p14="http://schemas.microsoft.com/office/powerpoint/2010/main" val="4035714085"/>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041A13-129B-4F33-91EB-AC0570777C24}"/>
              </a:ext>
            </a:extLst>
          </p:cNvPr>
          <p:cNvSpPr txBox="1"/>
          <p:nvPr/>
        </p:nvSpPr>
        <p:spPr>
          <a:xfrm>
            <a:off x="616085" y="1235412"/>
            <a:ext cx="10486417" cy="3662541"/>
          </a:xfrm>
          <a:prstGeom prst="rect">
            <a:avLst/>
          </a:prstGeom>
          <a:noFill/>
        </p:spPr>
        <p:txBody>
          <a:bodyPr wrap="square" rtlCol="0">
            <a:spAutoFit/>
          </a:bodyPr>
          <a:lstStyle/>
          <a:p>
            <a:pPr algn="ctr"/>
            <a:r>
              <a:rPr lang="en-US" sz="4000" dirty="0">
                <a:solidFill>
                  <a:schemeClr val="bg2">
                    <a:lumMod val="25000"/>
                  </a:schemeClr>
                </a:solidFill>
                <a:latin typeface="Arial Black" panose="020B0A04020102020204" pitchFamily="34" charset="0"/>
              </a:rPr>
              <a:t>Fact Check:</a:t>
            </a:r>
          </a:p>
          <a:p>
            <a:pPr algn="ctr"/>
            <a:endParaRPr lang="en-US" sz="4400" dirty="0">
              <a:latin typeface="Segoe Print" panose="02000600000000000000" pitchFamily="2" charset="0"/>
            </a:endParaRPr>
          </a:p>
          <a:p>
            <a:pPr algn="ctr"/>
            <a:r>
              <a:rPr lang="en-US" sz="2800" dirty="0">
                <a:solidFill>
                  <a:schemeClr val="bg2">
                    <a:lumMod val="25000"/>
                  </a:schemeClr>
                </a:solidFill>
                <a:latin typeface="Arial" panose="020B0604020202020204" pitchFamily="34" charset="0"/>
                <a:cs typeface="Arial" panose="020B0604020202020204" pitchFamily="34" charset="0"/>
              </a:rPr>
              <a:t>Who notifies the court of a potential conflict of interest?</a:t>
            </a:r>
          </a:p>
          <a:p>
            <a:pPr algn="ctr"/>
            <a:endParaRPr lang="en-US" sz="2800" dirty="0">
              <a:solidFill>
                <a:schemeClr val="accent5">
                  <a:lumMod val="60000"/>
                  <a:lumOff val="40000"/>
                </a:schemeClr>
              </a:solidFill>
              <a:latin typeface="Segoe Print" panose="02000600000000000000" pitchFamily="2" charset="0"/>
            </a:endParaRPr>
          </a:p>
          <a:p>
            <a:pPr algn="ctr"/>
            <a:endParaRPr lang="en-US" sz="4400" dirty="0">
              <a:latin typeface="Segoe Print" panose="02000600000000000000" pitchFamily="2" charset="0"/>
            </a:endParaRPr>
          </a:p>
          <a:p>
            <a:pPr algn="ctr"/>
            <a:endParaRPr lang="en-US" sz="4400" dirty="0">
              <a:latin typeface="Segoe Print" panose="02000600000000000000" pitchFamily="2" charset="0"/>
            </a:endParaRPr>
          </a:p>
        </p:txBody>
      </p:sp>
    </p:spTree>
    <p:extLst>
      <p:ext uri="{BB962C8B-B14F-4D97-AF65-F5344CB8AC3E}">
        <p14:creationId xmlns:p14="http://schemas.microsoft.com/office/powerpoint/2010/main" val="774633010"/>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A4792C-FA59-4AF6-94EA-F9A3BEE2BFA1}"/>
              </a:ext>
            </a:extLst>
          </p:cNvPr>
          <p:cNvSpPr txBox="1"/>
          <p:nvPr/>
        </p:nvSpPr>
        <p:spPr>
          <a:xfrm>
            <a:off x="2655805" y="1669829"/>
            <a:ext cx="7305152" cy="1569660"/>
          </a:xfrm>
          <a:prstGeom prst="rect">
            <a:avLst/>
          </a:prstGeom>
          <a:noFill/>
        </p:spPr>
        <p:txBody>
          <a:bodyPr wrap="square" rtlCol="0">
            <a:spAutoFit/>
          </a:bodyPr>
          <a:lstStyle/>
          <a:p>
            <a:pPr algn="ctr"/>
            <a:r>
              <a:rPr lang="en-US" sz="4800" b="1" dirty="0">
                <a:solidFill>
                  <a:schemeClr val="bg2">
                    <a:lumMod val="25000"/>
                  </a:schemeClr>
                </a:solidFill>
                <a:latin typeface="Arial" panose="020B0604020202020204" pitchFamily="34" charset="0"/>
                <a:cs typeface="Arial" panose="020B0604020202020204" pitchFamily="34" charset="0"/>
              </a:rPr>
              <a:t>PROGRAM ACCOUNTABILITY</a:t>
            </a:r>
          </a:p>
        </p:txBody>
      </p:sp>
    </p:spTree>
    <p:extLst>
      <p:ext uri="{BB962C8B-B14F-4D97-AF65-F5344CB8AC3E}">
        <p14:creationId xmlns:p14="http://schemas.microsoft.com/office/powerpoint/2010/main" val="4194754577"/>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F5A2-7017-4E2E-9793-83FA1EDDAD21}"/>
              </a:ext>
            </a:extLst>
          </p:cNvPr>
          <p:cNvSpPr>
            <a:spLocks noGrp="1"/>
          </p:cNvSpPr>
          <p:nvPr>
            <p:ph type="ctrTitle"/>
          </p:nvPr>
        </p:nvSpPr>
        <p:spPr>
          <a:xfrm>
            <a:off x="1371600" y="1803405"/>
            <a:ext cx="9448800" cy="1260808"/>
          </a:xfrm>
        </p:spPr>
        <p:txBody>
          <a:bodyPr>
            <a:normAutofit/>
          </a:bodyPr>
          <a:lstStyle/>
          <a:p>
            <a:pPr algn="ctr"/>
            <a:r>
              <a:rPr lang="en-US" dirty="0">
                <a:solidFill>
                  <a:schemeClr val="bg2">
                    <a:lumMod val="25000"/>
                  </a:schemeClr>
                </a:solidFill>
                <a:latin typeface="Arial Narrow" panose="020B0606020202030204" pitchFamily="34" charset="0"/>
              </a:rPr>
              <a:t>Training Module 1</a:t>
            </a:r>
          </a:p>
        </p:txBody>
      </p:sp>
      <p:sp>
        <p:nvSpPr>
          <p:cNvPr id="3" name="Subtitle 2">
            <a:extLst>
              <a:ext uri="{FF2B5EF4-FFF2-40B4-BE49-F238E27FC236}">
                <a16:creationId xmlns:a16="http://schemas.microsoft.com/office/drawing/2014/main" id="{666CFDBB-C006-4401-9869-DA053BC0612A}"/>
              </a:ext>
            </a:extLst>
          </p:cNvPr>
          <p:cNvSpPr>
            <a:spLocks noGrp="1"/>
          </p:cNvSpPr>
          <p:nvPr>
            <p:ph type="subTitle" idx="1"/>
          </p:nvPr>
        </p:nvSpPr>
        <p:spPr>
          <a:xfrm>
            <a:off x="1575881" y="3450888"/>
            <a:ext cx="9448800" cy="685800"/>
          </a:xfrm>
        </p:spPr>
        <p:txBody>
          <a:bodyPr>
            <a:normAutofit fontScale="85000" lnSpcReduction="20000"/>
          </a:bodyPr>
          <a:lstStyle/>
          <a:p>
            <a:pPr algn="ctr"/>
            <a:r>
              <a:rPr lang="en-US" sz="6000" dirty="0">
                <a:solidFill>
                  <a:schemeClr val="bg2">
                    <a:lumMod val="25000"/>
                  </a:schemeClr>
                </a:solidFill>
                <a:latin typeface="Arial" panose="020B0604020202020204" pitchFamily="34" charset="0"/>
                <a:cs typeface="Arial" panose="020B0604020202020204" pitchFamily="34" charset="0"/>
              </a:rPr>
              <a:t>Program Overview</a:t>
            </a:r>
          </a:p>
        </p:txBody>
      </p:sp>
    </p:spTree>
    <p:extLst>
      <p:ext uri="{BB962C8B-B14F-4D97-AF65-F5344CB8AC3E}">
        <p14:creationId xmlns:p14="http://schemas.microsoft.com/office/powerpoint/2010/main" val="1917450362"/>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EC5E7-23E4-4098-9C40-20F89813E6BC}"/>
              </a:ext>
            </a:extLst>
          </p:cNvPr>
          <p:cNvSpPr>
            <a:spLocks noGrp="1"/>
          </p:cNvSpPr>
          <p:nvPr>
            <p:ph type="title"/>
          </p:nvPr>
        </p:nvSpPr>
        <p:spPr>
          <a:xfrm>
            <a:off x="2694563" y="1130967"/>
            <a:ext cx="7431932" cy="1446863"/>
          </a:xfrm>
        </p:spPr>
        <p:txBody>
          <a:bodyPr>
            <a:noAutofit/>
          </a:bodyPr>
          <a:lstStyle/>
          <a:p>
            <a:pPr algn="ctr"/>
            <a:r>
              <a:rPr lang="en-US" sz="2000" dirty="0">
                <a:solidFill>
                  <a:schemeClr val="bg2">
                    <a:lumMod val="25000"/>
                  </a:schemeClr>
                </a:solidFill>
                <a:latin typeface="Arial" panose="020B0604020202020204" pitchFamily="34" charset="0"/>
                <a:cs typeface="Arial" panose="020B0604020202020204" pitchFamily="34" charset="0"/>
              </a:rPr>
              <a:t>KGP recruits volunteers willing to accept appointment by, and responsibility to the Courts to serve as a guardian/conservator for program eligible individuals 18 years of age or older.</a:t>
            </a:r>
            <a:br>
              <a:rPr lang="en-US" sz="2000" dirty="0">
                <a:solidFill>
                  <a:schemeClr val="bg2">
                    <a:lumMod val="25000"/>
                  </a:schemeClr>
                </a:solidFill>
                <a:latin typeface="Arial" panose="020B0604020202020204" pitchFamily="34" charset="0"/>
                <a:cs typeface="Arial" panose="020B0604020202020204" pitchFamily="34" charset="0"/>
              </a:rPr>
            </a:br>
            <a:br>
              <a:rPr lang="en-US" sz="2000" dirty="0">
                <a:solidFill>
                  <a:schemeClr val="bg2">
                    <a:lumMod val="25000"/>
                  </a:schemeClr>
                </a:solidFill>
                <a:latin typeface="Arial" panose="020B0604020202020204" pitchFamily="34" charset="0"/>
                <a:cs typeface="Arial" panose="020B0604020202020204" pitchFamily="34" charset="0"/>
              </a:rPr>
            </a:br>
            <a:r>
              <a:rPr lang="en-US" sz="2000" dirty="0">
                <a:solidFill>
                  <a:schemeClr val="bg2">
                    <a:lumMod val="25000"/>
                  </a:schemeClr>
                </a:solidFill>
                <a:latin typeface="Arial" panose="020B0604020202020204" pitchFamily="34" charset="0"/>
                <a:cs typeface="Arial" panose="020B0604020202020204" pitchFamily="34" charset="0"/>
              </a:rPr>
              <a:t>Responsibility of KGP</a:t>
            </a:r>
          </a:p>
        </p:txBody>
      </p:sp>
      <p:sp>
        <p:nvSpPr>
          <p:cNvPr id="3" name="Content Placeholder 2">
            <a:extLst>
              <a:ext uri="{FF2B5EF4-FFF2-40B4-BE49-F238E27FC236}">
                <a16:creationId xmlns:a16="http://schemas.microsoft.com/office/drawing/2014/main" id="{1FDAE945-17C4-461B-906D-51A74FB8EFFF}"/>
              </a:ext>
            </a:extLst>
          </p:cNvPr>
          <p:cNvSpPr>
            <a:spLocks noGrp="1"/>
          </p:cNvSpPr>
          <p:nvPr>
            <p:ph sz="half" idx="1"/>
          </p:nvPr>
        </p:nvSpPr>
        <p:spPr>
          <a:xfrm>
            <a:off x="685800" y="2868228"/>
            <a:ext cx="5334000" cy="3640855"/>
          </a:xfrm>
        </p:spPr>
        <p:txBody>
          <a:bodyPr>
            <a:normAutofit lnSpcReduction="10000"/>
          </a:bodyPr>
          <a:lstStyle/>
          <a:p>
            <a:r>
              <a:rPr lang="en-US" sz="1800" dirty="0">
                <a:solidFill>
                  <a:schemeClr val="bg2">
                    <a:lumMod val="25000"/>
                  </a:schemeClr>
                </a:solidFill>
                <a:latin typeface="Arial" panose="020B0604020202020204" pitchFamily="34" charset="0"/>
                <a:cs typeface="Arial" panose="020B0604020202020204" pitchFamily="34" charset="0"/>
              </a:rPr>
              <a:t>After court appointment, KGP will send a memo of understanding which is a signed agreement stating responsibilities between the KGP and the volunteer.  (sample copy on page 65 of the volunteer handbook)</a:t>
            </a:r>
          </a:p>
          <a:p>
            <a:endParaRPr lang="en-US" sz="1800" dirty="0">
              <a:solidFill>
                <a:schemeClr val="bg2">
                  <a:lumMod val="25000"/>
                </a:schemeClr>
              </a:solidFill>
              <a:latin typeface="Arial" panose="020B0604020202020204" pitchFamily="34" charset="0"/>
              <a:cs typeface="Arial" panose="020B0604020202020204" pitchFamily="34" charset="0"/>
            </a:endParaRPr>
          </a:p>
          <a:p>
            <a:r>
              <a:rPr lang="en-US" sz="1800" dirty="0">
                <a:solidFill>
                  <a:schemeClr val="bg2">
                    <a:lumMod val="25000"/>
                  </a:schemeClr>
                </a:solidFill>
                <a:latin typeface="Arial" panose="020B0604020202020204" pitchFamily="34" charset="0"/>
                <a:cs typeface="Arial" panose="020B0604020202020204" pitchFamily="34" charset="0"/>
              </a:rPr>
              <a:t>We do not want volunteers to incur “out of pocket” expenses.  KGP makes available a monthly stipend.  In turn the KGP volunteer agrees not to request a fee for services from the limited resources of the ward.  There is a “No Stipend” option.</a:t>
            </a:r>
          </a:p>
          <a:p>
            <a:endParaRPr lang="en-US" sz="1800" dirty="0">
              <a:solidFill>
                <a:schemeClr val="accent5">
                  <a:lumMod val="60000"/>
                  <a:lumOff val="40000"/>
                </a:schemeClr>
              </a:solidFill>
              <a:latin typeface="Segoe Print" panose="02000600000000000000" pitchFamily="2" charset="0"/>
            </a:endParaRPr>
          </a:p>
        </p:txBody>
      </p:sp>
      <p:sp>
        <p:nvSpPr>
          <p:cNvPr id="4" name="Content Placeholder 3">
            <a:extLst>
              <a:ext uri="{FF2B5EF4-FFF2-40B4-BE49-F238E27FC236}">
                <a16:creationId xmlns:a16="http://schemas.microsoft.com/office/drawing/2014/main" id="{155B0563-F69F-4DBD-9922-DD9704019C00}"/>
              </a:ext>
            </a:extLst>
          </p:cNvPr>
          <p:cNvSpPr>
            <a:spLocks noGrp="1"/>
          </p:cNvSpPr>
          <p:nvPr>
            <p:ph sz="half" idx="2"/>
          </p:nvPr>
        </p:nvSpPr>
        <p:spPr>
          <a:xfrm>
            <a:off x="6172200" y="2868228"/>
            <a:ext cx="5334000" cy="3350456"/>
          </a:xfrm>
        </p:spPr>
        <p:txBody>
          <a:bodyPr>
            <a:normAutofit lnSpcReduction="10000"/>
          </a:bodyPr>
          <a:lstStyle/>
          <a:p>
            <a:r>
              <a:rPr lang="en-US" sz="1800" dirty="0">
                <a:solidFill>
                  <a:schemeClr val="bg2">
                    <a:lumMod val="25000"/>
                  </a:schemeClr>
                </a:solidFill>
                <a:latin typeface="Arial" panose="020B0604020202020204" pitchFamily="34" charset="0"/>
                <a:cs typeface="Arial" panose="020B0604020202020204" pitchFamily="34" charset="0"/>
              </a:rPr>
              <a:t>KGP requires monthly reports of advocacy activities undertaken on behalf of the person.  Monthly reports are mailed to the guardian/conservator at the end of each month. They can be filled out electronically through our website as well.  Promptly returning these reports enable staff to know the status of the ward they now serve.  It helps the recruiter assist the volunteer in their advocacy. (reference page 66 in your handbook)</a:t>
            </a:r>
          </a:p>
          <a:p>
            <a:endParaRPr lang="en-US" sz="1800" dirty="0">
              <a:solidFill>
                <a:schemeClr val="bg2">
                  <a:lumMod val="25000"/>
                </a:schemeClr>
              </a:solidFill>
              <a:latin typeface="Arial" panose="020B0604020202020204" pitchFamily="34" charset="0"/>
              <a:cs typeface="Arial" panose="020B0604020202020204" pitchFamily="34" charset="0"/>
            </a:endParaRPr>
          </a:p>
          <a:p>
            <a:r>
              <a:rPr lang="en-US" sz="1800" dirty="0">
                <a:solidFill>
                  <a:schemeClr val="bg2">
                    <a:lumMod val="25000"/>
                  </a:schemeClr>
                </a:solidFill>
                <a:latin typeface="Arial" panose="020B0604020202020204" pitchFamily="34" charset="0"/>
                <a:cs typeface="Arial" panose="020B0604020202020204" pitchFamily="34" charset="0"/>
              </a:rPr>
              <a:t>There is Liability Protection for KGP volunteers under the Kansas Tort Claims Act</a:t>
            </a:r>
          </a:p>
          <a:p>
            <a:endParaRPr lang="en-US" sz="1600" dirty="0">
              <a:latin typeface="Segoe Print" panose="02000600000000000000" pitchFamily="2" charset="0"/>
            </a:endParaRPr>
          </a:p>
          <a:p>
            <a:endParaRPr lang="en-US" sz="1600" dirty="0">
              <a:latin typeface="Segoe Print" panose="02000600000000000000" pitchFamily="2" charset="0"/>
            </a:endParaRPr>
          </a:p>
        </p:txBody>
      </p:sp>
    </p:spTree>
    <p:extLst>
      <p:ext uri="{BB962C8B-B14F-4D97-AF65-F5344CB8AC3E}">
        <p14:creationId xmlns:p14="http://schemas.microsoft.com/office/powerpoint/2010/main" val="328701050"/>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8A647D-749D-4DC7-A32C-56A4E7FFAAD4}"/>
              </a:ext>
            </a:extLst>
          </p:cNvPr>
          <p:cNvSpPr txBox="1"/>
          <p:nvPr/>
        </p:nvSpPr>
        <p:spPr>
          <a:xfrm>
            <a:off x="1682884" y="1702340"/>
            <a:ext cx="9873575" cy="4893647"/>
          </a:xfrm>
          <a:prstGeom prst="rect">
            <a:avLst/>
          </a:prstGeom>
          <a:noFill/>
        </p:spPr>
        <p:txBody>
          <a:bodyPr wrap="square" rtlCol="0">
            <a:spAutoFit/>
          </a:bodyPr>
          <a:lstStyle/>
          <a:p>
            <a:pPr algn="l"/>
            <a:r>
              <a:rPr lang="en-US" sz="2400" b="1" i="0" u="none" strike="noStrike" baseline="0" dirty="0">
                <a:solidFill>
                  <a:schemeClr val="bg2">
                    <a:lumMod val="25000"/>
                  </a:schemeClr>
                </a:solidFill>
                <a:latin typeface="Arial" panose="020B0604020202020204" pitchFamily="34" charset="0"/>
                <a:cs typeface="Arial" panose="020B0604020202020204" pitchFamily="34" charset="0"/>
              </a:rPr>
              <a:t>LIABILITY PROTECTION FOR KGP VOLUNTEERS</a:t>
            </a:r>
          </a:p>
          <a:p>
            <a:pPr algn="l"/>
            <a:endParaRPr lang="en-US" b="1" i="0" u="none" strike="noStrike" baseline="0" dirty="0">
              <a:solidFill>
                <a:schemeClr val="bg2">
                  <a:lumMod val="25000"/>
                </a:schemeClr>
              </a:solidFill>
              <a:latin typeface="Arial" panose="020B0604020202020204" pitchFamily="34" charset="0"/>
              <a:cs typeface="Arial" panose="020B0604020202020204" pitchFamily="34" charset="0"/>
            </a:endParaRPr>
          </a:p>
          <a:p>
            <a:pPr algn="l"/>
            <a:r>
              <a:rPr lang="en-US" b="0" i="0" u="none" strike="noStrike" baseline="0" dirty="0">
                <a:solidFill>
                  <a:schemeClr val="bg2">
                    <a:lumMod val="25000"/>
                  </a:schemeClr>
                </a:solidFill>
                <a:latin typeface="Arial" panose="020B0604020202020204" pitchFamily="34" charset="0"/>
                <a:cs typeface="Arial" panose="020B0604020202020204" pitchFamily="34" charset="0"/>
              </a:rPr>
              <a:t>The Kansas Tort Claims Act provides liability coverage for court appointed guardians and</a:t>
            </a:r>
          </a:p>
          <a:p>
            <a:pPr algn="l"/>
            <a:r>
              <a:rPr lang="en-US" b="0" i="0" u="none" strike="noStrike" baseline="0" dirty="0">
                <a:solidFill>
                  <a:schemeClr val="bg2">
                    <a:lumMod val="25000"/>
                  </a:schemeClr>
                </a:solidFill>
                <a:latin typeface="Arial" panose="020B0604020202020204" pitchFamily="34" charset="0"/>
                <a:cs typeface="Arial" panose="020B0604020202020204" pitchFamily="34" charset="0"/>
              </a:rPr>
              <a:t>conservators contracting with the Kansas Guardianship Program (KGP).</a:t>
            </a:r>
          </a:p>
          <a:p>
            <a:pPr algn="ctr"/>
            <a:r>
              <a:rPr lang="en-US" b="1" i="0" u="none" strike="noStrike" baseline="0" dirty="0">
                <a:solidFill>
                  <a:schemeClr val="bg2">
                    <a:lumMod val="25000"/>
                  </a:schemeClr>
                </a:solidFill>
                <a:latin typeface="Arial" panose="020B0604020202020204" pitchFamily="34" charset="0"/>
                <a:cs typeface="Arial" panose="020B0604020202020204" pitchFamily="34" charset="0"/>
              </a:rPr>
              <a:t>15 Days to Request Legal Representation</a:t>
            </a:r>
          </a:p>
          <a:p>
            <a:pPr algn="ctr"/>
            <a:r>
              <a:rPr lang="en-US" b="1" i="0" u="none" strike="noStrike" baseline="0" dirty="0">
                <a:solidFill>
                  <a:schemeClr val="bg2">
                    <a:lumMod val="25000"/>
                  </a:schemeClr>
                </a:solidFill>
                <a:latin typeface="Arial" panose="020B0604020202020204" pitchFamily="34" charset="0"/>
                <a:cs typeface="Arial" panose="020B0604020202020204" pitchFamily="34" charset="0"/>
              </a:rPr>
              <a:t>Under the Kansas Tort Claims Act</a:t>
            </a:r>
          </a:p>
          <a:p>
            <a:pPr algn="l"/>
            <a:endParaRPr lang="en-US" b="1" i="0" u="none" strike="noStrike" baseline="0" dirty="0">
              <a:solidFill>
                <a:schemeClr val="bg2">
                  <a:lumMod val="25000"/>
                </a:schemeClr>
              </a:solidFill>
              <a:latin typeface="Arial" panose="020B0604020202020204" pitchFamily="34" charset="0"/>
              <a:cs typeface="Arial" panose="020B0604020202020204" pitchFamily="34" charset="0"/>
            </a:endParaRPr>
          </a:p>
          <a:p>
            <a:pPr algn="l"/>
            <a:r>
              <a:rPr lang="en-US" b="0" i="0" u="none" strike="noStrike" baseline="0" dirty="0">
                <a:solidFill>
                  <a:schemeClr val="bg2">
                    <a:lumMod val="25000"/>
                  </a:schemeClr>
                </a:solidFill>
                <a:latin typeface="Arial" panose="020B0604020202020204" pitchFamily="34" charset="0"/>
                <a:cs typeface="Arial" panose="020B0604020202020204" pitchFamily="34" charset="0"/>
              </a:rPr>
              <a:t>“An employee’s </a:t>
            </a:r>
            <a:r>
              <a:rPr lang="en-US" b="0" i="1" u="none" strike="noStrike" baseline="0" dirty="0">
                <a:solidFill>
                  <a:schemeClr val="bg2">
                    <a:lumMod val="25000"/>
                  </a:schemeClr>
                </a:solidFill>
                <a:latin typeface="Arial" panose="020B0604020202020204" pitchFamily="34" charset="0"/>
                <a:cs typeface="Arial" panose="020B0604020202020204" pitchFamily="34" charset="0"/>
              </a:rPr>
              <a:t>(i.e. a KGP volunteer) </a:t>
            </a:r>
            <a:r>
              <a:rPr lang="en-US" b="0" i="0" u="none" strike="noStrike" baseline="0" dirty="0">
                <a:solidFill>
                  <a:schemeClr val="bg2">
                    <a:lumMod val="25000"/>
                  </a:schemeClr>
                </a:solidFill>
                <a:latin typeface="Arial" panose="020B0604020202020204" pitchFamily="34" charset="0"/>
                <a:cs typeface="Arial" panose="020B0604020202020204" pitchFamily="34" charset="0"/>
              </a:rPr>
              <a:t>request for a governmental entity </a:t>
            </a:r>
            <a:r>
              <a:rPr lang="en-US" b="1" i="0" u="none" strike="noStrike" baseline="0" dirty="0">
                <a:solidFill>
                  <a:schemeClr val="bg2">
                    <a:lumMod val="25000"/>
                  </a:schemeClr>
                </a:solidFill>
                <a:latin typeface="Arial" panose="020B0604020202020204" pitchFamily="34" charset="0"/>
                <a:cs typeface="Arial" panose="020B0604020202020204" pitchFamily="34" charset="0"/>
              </a:rPr>
              <a:t>to</a:t>
            </a:r>
          </a:p>
          <a:p>
            <a:pPr algn="l"/>
            <a:r>
              <a:rPr lang="en-US" b="1" i="0" u="none" strike="noStrike" baseline="0" dirty="0">
                <a:solidFill>
                  <a:schemeClr val="bg2">
                    <a:lumMod val="25000"/>
                  </a:schemeClr>
                </a:solidFill>
                <a:latin typeface="Arial" panose="020B0604020202020204" pitchFamily="34" charset="0"/>
                <a:cs typeface="Arial" panose="020B0604020202020204" pitchFamily="34" charset="0"/>
              </a:rPr>
              <a:t>provide for the defense of the employee or representation shall be made in</a:t>
            </a:r>
          </a:p>
          <a:p>
            <a:pPr algn="l"/>
            <a:r>
              <a:rPr lang="en-US" b="1" i="0" u="none" strike="noStrike" baseline="0" dirty="0">
                <a:solidFill>
                  <a:schemeClr val="bg2">
                    <a:lumMod val="25000"/>
                  </a:schemeClr>
                </a:solidFill>
                <a:latin typeface="Arial" panose="020B0604020202020204" pitchFamily="34" charset="0"/>
                <a:cs typeface="Arial" panose="020B0604020202020204" pitchFamily="34" charset="0"/>
              </a:rPr>
              <a:t>writing within 15 days after service of process or subpoena </a:t>
            </a:r>
            <a:r>
              <a:rPr lang="en-US" b="0" i="0" u="none" strike="noStrike" baseline="0" dirty="0">
                <a:solidFill>
                  <a:schemeClr val="bg2">
                    <a:lumMod val="25000"/>
                  </a:schemeClr>
                </a:solidFill>
                <a:latin typeface="Arial" panose="020B0604020202020204" pitchFamily="34" charset="0"/>
                <a:cs typeface="Arial" panose="020B0604020202020204" pitchFamily="34" charset="0"/>
              </a:rPr>
              <a:t>upon the employee</a:t>
            </a:r>
          </a:p>
          <a:p>
            <a:pPr algn="l"/>
            <a:r>
              <a:rPr lang="en-US" b="0" i="0" u="none" strike="noStrike" baseline="0" dirty="0">
                <a:solidFill>
                  <a:schemeClr val="bg2">
                    <a:lumMod val="25000"/>
                  </a:schemeClr>
                </a:solidFill>
                <a:latin typeface="Arial" panose="020B0604020202020204" pitchFamily="34" charset="0"/>
                <a:cs typeface="Arial" panose="020B0604020202020204" pitchFamily="34" charset="0"/>
              </a:rPr>
              <a:t>in the action. In actions involving employees of the state, such request shall be</a:t>
            </a:r>
          </a:p>
          <a:p>
            <a:pPr algn="l"/>
            <a:r>
              <a:rPr lang="en-US" b="0" i="0" u="none" strike="noStrike" baseline="0" dirty="0">
                <a:solidFill>
                  <a:schemeClr val="bg2">
                    <a:lumMod val="25000"/>
                  </a:schemeClr>
                </a:solidFill>
                <a:latin typeface="Arial" panose="020B0604020202020204" pitchFamily="34" charset="0"/>
                <a:cs typeface="Arial" panose="020B0604020202020204" pitchFamily="34" charset="0"/>
              </a:rPr>
              <a:t>filed in the office of the attorney general.” KSA 75-6108(e)</a:t>
            </a:r>
          </a:p>
          <a:p>
            <a:pPr algn="l"/>
            <a:endParaRPr lang="en-US" b="0" i="0" u="none" strike="noStrike" baseline="0" dirty="0">
              <a:solidFill>
                <a:schemeClr val="bg2">
                  <a:lumMod val="25000"/>
                </a:schemeClr>
              </a:solidFill>
              <a:latin typeface="Arial" panose="020B0604020202020204" pitchFamily="34" charset="0"/>
              <a:cs typeface="Arial" panose="020B0604020202020204" pitchFamily="34" charset="0"/>
            </a:endParaRPr>
          </a:p>
          <a:p>
            <a:pPr algn="l"/>
            <a:r>
              <a:rPr lang="en-US" b="0" i="0" u="none" strike="noStrike" baseline="0" dirty="0">
                <a:solidFill>
                  <a:schemeClr val="bg2">
                    <a:lumMod val="25000"/>
                  </a:schemeClr>
                </a:solidFill>
                <a:latin typeface="Arial" panose="020B0604020202020204" pitchFamily="34" charset="0"/>
                <a:cs typeface="Arial" panose="020B0604020202020204" pitchFamily="34" charset="0"/>
              </a:rPr>
              <a:t>Under the Act, the definition of employee includes KGP volunteers. While volunteers are not</a:t>
            </a:r>
          </a:p>
          <a:p>
            <a:pPr algn="l"/>
            <a:r>
              <a:rPr lang="en-US" b="0" i="0" u="none" strike="noStrike" baseline="0" dirty="0">
                <a:solidFill>
                  <a:schemeClr val="bg2">
                    <a:lumMod val="25000"/>
                  </a:schemeClr>
                </a:solidFill>
                <a:latin typeface="Arial" panose="020B0604020202020204" pitchFamily="34" charset="0"/>
                <a:cs typeface="Arial" panose="020B0604020202020204" pitchFamily="34" charset="0"/>
              </a:rPr>
              <a:t>employees of the State of Kansas or of KGP, in KSA-75-6102(d)(1)(F) the definition of</a:t>
            </a:r>
          </a:p>
          <a:p>
            <a:pPr algn="l"/>
            <a:r>
              <a:rPr lang="en-US" b="0" i="0" u="none" strike="noStrike" baseline="0" dirty="0">
                <a:solidFill>
                  <a:schemeClr val="bg2">
                    <a:lumMod val="25000"/>
                  </a:schemeClr>
                </a:solidFill>
                <a:latin typeface="Arial" panose="020B0604020202020204" pitchFamily="34" charset="0"/>
                <a:cs typeface="Arial" panose="020B0604020202020204" pitchFamily="34" charset="0"/>
              </a:rPr>
              <a:t>“employee” includes, </a:t>
            </a:r>
            <a:r>
              <a:rPr lang="en-US" b="0" i="1" u="none" strike="noStrike" baseline="0" dirty="0">
                <a:solidFill>
                  <a:schemeClr val="bg2">
                    <a:lumMod val="25000"/>
                  </a:schemeClr>
                </a:solidFill>
                <a:latin typeface="Arial" panose="020B0604020202020204" pitchFamily="34" charset="0"/>
                <a:cs typeface="Arial" panose="020B0604020202020204" pitchFamily="34" charset="0"/>
              </a:rPr>
              <a:t>“a person who contracts with the Kansas guardianship program to provide</a:t>
            </a:r>
          </a:p>
          <a:p>
            <a:pPr algn="l"/>
            <a:r>
              <a:rPr lang="en-US" b="0" i="1" u="none" strike="noStrike" baseline="0" dirty="0">
                <a:solidFill>
                  <a:schemeClr val="bg2">
                    <a:lumMod val="25000"/>
                  </a:schemeClr>
                </a:solidFill>
                <a:latin typeface="Arial" panose="020B0604020202020204" pitchFamily="34" charset="0"/>
                <a:cs typeface="Arial" panose="020B0604020202020204" pitchFamily="34" charset="0"/>
              </a:rPr>
              <a:t>services as a court-appointed guardian or conservator.”</a:t>
            </a:r>
          </a:p>
        </p:txBody>
      </p:sp>
    </p:spTree>
    <p:extLst>
      <p:ext uri="{BB962C8B-B14F-4D97-AF65-F5344CB8AC3E}">
        <p14:creationId xmlns:p14="http://schemas.microsoft.com/office/powerpoint/2010/main" val="1563777684"/>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1AB94B-44D7-469D-BD00-7A18A023AAC3}"/>
              </a:ext>
            </a:extLst>
          </p:cNvPr>
          <p:cNvSpPr txBox="1"/>
          <p:nvPr/>
        </p:nvSpPr>
        <p:spPr>
          <a:xfrm>
            <a:off x="953311" y="1595337"/>
            <a:ext cx="10875523" cy="4431983"/>
          </a:xfrm>
          <a:prstGeom prst="rect">
            <a:avLst/>
          </a:prstGeom>
          <a:noFill/>
        </p:spPr>
        <p:txBody>
          <a:bodyPr wrap="square" rtlCol="0">
            <a:spAutoFit/>
          </a:bodyPr>
          <a:lstStyle/>
          <a:p>
            <a:pPr algn="l"/>
            <a:r>
              <a:rPr lang="en-US" b="0" i="0" u="none" strike="noStrike" baseline="0" dirty="0">
                <a:solidFill>
                  <a:schemeClr val="bg2">
                    <a:lumMod val="25000"/>
                  </a:schemeClr>
                </a:solidFill>
                <a:latin typeface="Arial" panose="020B0604020202020204" pitchFamily="34" charset="0"/>
                <a:cs typeface="Arial" panose="020B0604020202020204" pitchFamily="34" charset="0"/>
              </a:rPr>
              <a:t>The expanded definition allows KGP volunteers to be protected in cases of negligence or acts of</a:t>
            </a:r>
          </a:p>
          <a:p>
            <a:pPr algn="l"/>
            <a:r>
              <a:rPr lang="en-US" b="0" i="0" u="none" strike="noStrike" baseline="0" dirty="0">
                <a:solidFill>
                  <a:schemeClr val="bg2">
                    <a:lumMod val="25000"/>
                  </a:schemeClr>
                </a:solidFill>
                <a:latin typeface="Arial" panose="020B0604020202020204" pitchFamily="34" charset="0"/>
                <a:cs typeface="Arial" panose="020B0604020202020204" pitchFamily="34" charset="0"/>
              </a:rPr>
              <a:t>omission, but not for cases of fraud or acts of malice. This legislation provides KGP volunteers</a:t>
            </a:r>
          </a:p>
          <a:p>
            <a:pPr algn="l"/>
            <a:r>
              <a:rPr lang="en-US" b="0" i="0" u="none" strike="noStrike" baseline="0" dirty="0">
                <a:solidFill>
                  <a:schemeClr val="bg2">
                    <a:lumMod val="25000"/>
                  </a:schemeClr>
                </a:solidFill>
                <a:latin typeface="Arial" panose="020B0604020202020204" pitchFamily="34" charset="0"/>
                <a:cs typeface="Arial" panose="020B0604020202020204" pitchFamily="34" charset="0"/>
              </a:rPr>
              <a:t>with liability protection from tort claims (being sued) when appropriately preforming duties in</a:t>
            </a:r>
          </a:p>
          <a:p>
            <a:pPr algn="l"/>
            <a:r>
              <a:rPr lang="en-US" b="0" i="0" u="none" strike="noStrike" baseline="0" dirty="0">
                <a:solidFill>
                  <a:schemeClr val="bg2">
                    <a:lumMod val="25000"/>
                  </a:schemeClr>
                </a:solidFill>
                <a:latin typeface="Arial" panose="020B0604020202020204" pitchFamily="34" charset="0"/>
                <a:cs typeface="Arial" panose="020B0604020202020204" pitchFamily="34" charset="0"/>
              </a:rPr>
              <a:t>their role as a court appointed guardian or conservator.</a:t>
            </a:r>
          </a:p>
          <a:p>
            <a:pPr algn="l"/>
            <a:r>
              <a:rPr lang="en-US" b="0" i="0" u="none" strike="noStrike" baseline="0" dirty="0">
                <a:solidFill>
                  <a:schemeClr val="bg2">
                    <a:lumMod val="25000"/>
                  </a:schemeClr>
                </a:solidFill>
                <a:latin typeface="Arial" panose="020B0604020202020204" pitchFamily="34" charset="0"/>
                <a:cs typeface="Arial" panose="020B0604020202020204" pitchFamily="34" charset="0"/>
              </a:rPr>
              <a:t>Kansas Tort Claim Act provides for the limits of liability of governmental entities, and for</a:t>
            </a:r>
          </a:p>
          <a:p>
            <a:pPr algn="l"/>
            <a:r>
              <a:rPr lang="en-US" b="0" i="0" u="none" strike="noStrike" baseline="0" dirty="0">
                <a:solidFill>
                  <a:schemeClr val="bg2">
                    <a:lumMod val="25000"/>
                  </a:schemeClr>
                </a:solidFill>
                <a:latin typeface="Arial" panose="020B0604020202020204" pitchFamily="34" charset="0"/>
                <a:cs typeface="Arial" panose="020B0604020202020204" pitchFamily="34" charset="0"/>
              </a:rPr>
              <a:t>damages caused by employee acts or omissions of an employee when acting within the scope</a:t>
            </a:r>
          </a:p>
          <a:p>
            <a:pPr algn="l"/>
            <a:r>
              <a:rPr lang="en-US" b="0" i="0" u="none" strike="noStrike" baseline="0" dirty="0">
                <a:solidFill>
                  <a:schemeClr val="bg2">
                    <a:lumMod val="25000"/>
                  </a:schemeClr>
                </a:solidFill>
                <a:latin typeface="Arial" panose="020B0604020202020204" pitchFamily="34" charset="0"/>
                <a:cs typeface="Arial" panose="020B0604020202020204" pitchFamily="34" charset="0"/>
              </a:rPr>
              <a:t>of their employment. Actions within the Kansas Tort Claims Act may not be brought under the</a:t>
            </a:r>
          </a:p>
          <a:p>
            <a:pPr algn="l"/>
            <a:r>
              <a:rPr lang="en-US" b="0" i="0" u="none" strike="noStrike" baseline="0" dirty="0">
                <a:solidFill>
                  <a:schemeClr val="bg2">
                    <a:lumMod val="25000"/>
                  </a:schemeClr>
                </a:solidFill>
                <a:latin typeface="Arial" panose="020B0604020202020204" pitchFamily="34" charset="0"/>
                <a:cs typeface="Arial" panose="020B0604020202020204" pitchFamily="34" charset="0"/>
              </a:rPr>
              <a:t>small claims act.</a:t>
            </a:r>
          </a:p>
          <a:p>
            <a:pPr algn="l"/>
            <a:endParaRPr lang="en-US" sz="1800" b="1" i="0" u="none" strike="noStrike" baseline="0" dirty="0">
              <a:solidFill>
                <a:schemeClr val="bg2">
                  <a:lumMod val="25000"/>
                </a:schemeClr>
              </a:solidFill>
              <a:latin typeface="Arial" panose="020B0604020202020204" pitchFamily="34" charset="0"/>
              <a:cs typeface="Arial" panose="020B0604020202020204" pitchFamily="34" charset="0"/>
            </a:endParaRPr>
          </a:p>
          <a:p>
            <a:pPr algn="ctr"/>
            <a:r>
              <a:rPr lang="en-US" sz="2400" b="1" i="0" u="none" strike="noStrike" baseline="0" dirty="0">
                <a:solidFill>
                  <a:schemeClr val="bg2">
                    <a:lumMod val="25000"/>
                  </a:schemeClr>
                </a:solidFill>
                <a:latin typeface="Arial" panose="020B0604020202020204" pitchFamily="34" charset="0"/>
                <a:cs typeface="Arial" panose="020B0604020202020204" pitchFamily="34" charset="0"/>
              </a:rPr>
              <a:t>15 Day Time Frame to Request Legal Representation from the</a:t>
            </a:r>
          </a:p>
          <a:p>
            <a:pPr algn="ctr"/>
            <a:r>
              <a:rPr lang="en-US" sz="2400" b="1" i="0" u="none" strike="noStrike" baseline="0" dirty="0">
                <a:solidFill>
                  <a:schemeClr val="bg2">
                    <a:lumMod val="25000"/>
                  </a:schemeClr>
                </a:solidFill>
                <a:latin typeface="Arial" panose="020B0604020202020204" pitchFamily="34" charset="0"/>
                <a:cs typeface="Arial" panose="020B0604020202020204" pitchFamily="34" charset="0"/>
              </a:rPr>
              <a:t>Office of the Attorney General</a:t>
            </a:r>
          </a:p>
          <a:p>
            <a:pPr algn="ctr"/>
            <a:r>
              <a:rPr lang="en-US" sz="1800" b="0" i="0" u="none" strike="noStrike" baseline="0" dirty="0">
                <a:solidFill>
                  <a:schemeClr val="bg2">
                    <a:lumMod val="25000"/>
                  </a:schemeClr>
                </a:solidFill>
                <a:latin typeface="Arial" panose="020B0604020202020204" pitchFamily="34" charset="0"/>
                <a:cs typeface="Arial" panose="020B0604020202020204" pitchFamily="34" charset="0"/>
              </a:rPr>
              <a:t>If, in your volunteer capacity as guardian or conservator, you receive a legal summons</a:t>
            </a:r>
          </a:p>
          <a:p>
            <a:pPr algn="ctr"/>
            <a:r>
              <a:rPr lang="en-US" sz="1800" b="0" i="0" u="none" strike="noStrike" baseline="0" dirty="0">
                <a:solidFill>
                  <a:schemeClr val="bg2">
                    <a:lumMod val="25000"/>
                  </a:schemeClr>
                </a:solidFill>
                <a:latin typeface="Arial" panose="020B0604020202020204" pitchFamily="34" charset="0"/>
                <a:cs typeface="Arial" panose="020B0604020202020204" pitchFamily="34" charset="0"/>
              </a:rPr>
              <a:t>challenging an action or decision, or you are subject to a legal action, contact your</a:t>
            </a:r>
          </a:p>
          <a:p>
            <a:pPr algn="ctr"/>
            <a:r>
              <a:rPr lang="en-US" sz="1800" b="0" i="0" u="none" strike="noStrike" baseline="0" dirty="0">
                <a:solidFill>
                  <a:schemeClr val="bg2">
                    <a:lumMod val="25000"/>
                  </a:schemeClr>
                </a:solidFill>
                <a:latin typeface="Arial" panose="020B0604020202020204" pitchFamily="34" charset="0"/>
                <a:cs typeface="Arial" panose="020B0604020202020204" pitchFamily="34" charset="0"/>
              </a:rPr>
              <a:t>recruiter/facilitator immediately to discuss the issue. If you have questions or concerns,</a:t>
            </a:r>
          </a:p>
          <a:p>
            <a:pPr algn="ctr"/>
            <a:r>
              <a:rPr lang="en-US" sz="1800" b="0" i="0" u="none" strike="noStrike" baseline="0" dirty="0">
                <a:solidFill>
                  <a:schemeClr val="bg2">
                    <a:lumMod val="25000"/>
                  </a:schemeClr>
                </a:solidFill>
                <a:latin typeface="Arial" panose="020B0604020202020204" pitchFamily="34" charset="0"/>
                <a:cs typeface="Arial" panose="020B0604020202020204" pitchFamily="34" charset="0"/>
              </a:rPr>
              <a:t>please contact us at 1-800-672-0086</a:t>
            </a:r>
            <a:endParaRPr lang="en-US" dirty="0">
              <a:solidFill>
                <a:schemeClr val="bg2">
                  <a:lumMod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7936641"/>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70F92-DE9A-49CE-BF51-B261DCFA8B3F}"/>
              </a:ext>
            </a:extLst>
          </p:cNvPr>
          <p:cNvSpPr>
            <a:spLocks noGrp="1"/>
          </p:cNvSpPr>
          <p:nvPr>
            <p:ph type="title"/>
          </p:nvPr>
        </p:nvSpPr>
        <p:spPr>
          <a:xfrm>
            <a:off x="1022684" y="601579"/>
            <a:ext cx="10539664" cy="5606716"/>
          </a:xfrm>
        </p:spPr>
        <p:txBody>
          <a:bodyPr>
            <a:noAutofit/>
          </a:bodyPr>
          <a:lstStyle/>
          <a:p>
            <a:pPr algn="ctr"/>
            <a:r>
              <a:rPr lang="en-US" sz="3200" cap="none" dirty="0">
                <a:solidFill>
                  <a:schemeClr val="bg2">
                    <a:lumMod val="25000"/>
                  </a:schemeClr>
                </a:solidFill>
                <a:latin typeface="Arial Narrow" panose="020B0606020202030204" pitchFamily="34" charset="0"/>
              </a:rPr>
              <a:t>The goal of the Kansas Guardianship Program is to provide qualified, caring, willing and trained volunteers who are available throughout the state of Kansas to serve as court appointed guardians or conservators for individuals 18 years of age or older in need of this level of protection and advocacy who do not have family members capable of or willing to assume such responsibilities</a:t>
            </a:r>
            <a:br>
              <a:rPr lang="en-US" sz="3200" cap="none" dirty="0">
                <a:solidFill>
                  <a:schemeClr val="bg2">
                    <a:lumMod val="25000"/>
                  </a:schemeClr>
                </a:solidFill>
                <a:latin typeface="Arial Narrow" panose="020B0606020202030204" pitchFamily="34" charset="0"/>
              </a:rPr>
            </a:br>
            <a:r>
              <a:rPr lang="en-US" sz="3200" cap="none" dirty="0">
                <a:solidFill>
                  <a:schemeClr val="bg2">
                    <a:lumMod val="25000"/>
                  </a:schemeClr>
                </a:solidFill>
                <a:latin typeface="Arial Narrow" panose="020B0606020202030204" pitchFamily="34" charset="0"/>
              </a:rPr>
              <a:t>and who meet program eligibility criteria</a:t>
            </a:r>
          </a:p>
        </p:txBody>
      </p:sp>
    </p:spTree>
    <p:extLst>
      <p:ext uri="{BB962C8B-B14F-4D97-AF65-F5344CB8AC3E}">
        <p14:creationId xmlns:p14="http://schemas.microsoft.com/office/powerpoint/2010/main" val="1746971395"/>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F3EC5A-DED2-4A7E-AF25-B7A7CDCBCB1F}"/>
              </a:ext>
            </a:extLst>
          </p:cNvPr>
          <p:cNvSpPr txBox="1"/>
          <p:nvPr/>
        </p:nvSpPr>
        <p:spPr>
          <a:xfrm>
            <a:off x="2442070" y="1339867"/>
            <a:ext cx="9432588" cy="1077218"/>
          </a:xfrm>
          <a:prstGeom prst="rect">
            <a:avLst/>
          </a:prstGeom>
          <a:noFill/>
        </p:spPr>
        <p:txBody>
          <a:bodyPr wrap="square" rtlCol="0">
            <a:spAutoFit/>
          </a:bodyPr>
          <a:lstStyle/>
          <a:p>
            <a:pPr algn="ctr"/>
            <a:r>
              <a:rPr lang="en-US" sz="3200" b="1" dirty="0">
                <a:solidFill>
                  <a:schemeClr val="bg2">
                    <a:lumMod val="25000"/>
                  </a:schemeClr>
                </a:solidFill>
                <a:latin typeface="Arial Black" panose="020B0A04020102020204" pitchFamily="34" charset="0"/>
              </a:rPr>
              <a:t>History and Development of the Kansas Guardianship Program</a:t>
            </a:r>
          </a:p>
        </p:txBody>
      </p:sp>
      <p:sp>
        <p:nvSpPr>
          <p:cNvPr id="3" name="TextBox 2">
            <a:extLst>
              <a:ext uri="{FF2B5EF4-FFF2-40B4-BE49-F238E27FC236}">
                <a16:creationId xmlns:a16="http://schemas.microsoft.com/office/drawing/2014/main" id="{8861D90D-03F1-426D-A3A6-9F0EFE12BF42}"/>
              </a:ext>
            </a:extLst>
          </p:cNvPr>
          <p:cNvSpPr txBox="1"/>
          <p:nvPr/>
        </p:nvSpPr>
        <p:spPr>
          <a:xfrm>
            <a:off x="1040861" y="2110902"/>
            <a:ext cx="10330774" cy="1938992"/>
          </a:xfrm>
          <a:prstGeom prst="rect">
            <a:avLst/>
          </a:prstGeom>
          <a:noFill/>
        </p:spPr>
        <p:txBody>
          <a:bodyPr wrap="square" rtlCol="0">
            <a:spAutoFit/>
          </a:bodyPr>
          <a:lstStyle/>
          <a:p>
            <a:endParaRPr lang="en-US" sz="2000" dirty="0">
              <a:solidFill>
                <a:schemeClr val="bg2">
                  <a:lumMod val="25000"/>
                </a:schemeClr>
              </a:solidFill>
              <a:latin typeface="Arial" panose="020B0604020202020204" pitchFamily="34" charset="0"/>
              <a:cs typeface="Arial" panose="020B0604020202020204" pitchFamily="34" charset="0"/>
            </a:endParaRPr>
          </a:p>
          <a:p>
            <a:r>
              <a:rPr lang="en-US" sz="2000" dirty="0">
                <a:solidFill>
                  <a:schemeClr val="bg2">
                    <a:lumMod val="25000"/>
                  </a:schemeClr>
                </a:solidFill>
                <a:latin typeface="Arial" panose="020B0604020202020204" pitchFamily="34" charset="0"/>
                <a:cs typeface="Arial" panose="020B0604020202020204" pitchFamily="34" charset="0"/>
              </a:rPr>
              <a:t>1978    A pilot project envisioned by SRS (currently known as DCF) and KAPS was initiated in Wichita and Topeka to provide caring and trained adults who would accept appointment by the probate division of the District Court as guardians or conservators for persons whose need for guardianship was attributed primarily to a developmental disability.</a:t>
            </a:r>
          </a:p>
        </p:txBody>
      </p:sp>
      <p:sp>
        <p:nvSpPr>
          <p:cNvPr id="5" name="TextBox 4">
            <a:extLst>
              <a:ext uri="{FF2B5EF4-FFF2-40B4-BE49-F238E27FC236}">
                <a16:creationId xmlns:a16="http://schemas.microsoft.com/office/drawing/2014/main" id="{C0D269CC-CC99-414B-A31A-4B8AC1EFFE41}"/>
              </a:ext>
            </a:extLst>
          </p:cNvPr>
          <p:cNvSpPr txBox="1"/>
          <p:nvPr/>
        </p:nvSpPr>
        <p:spPr>
          <a:xfrm>
            <a:off x="1040861" y="3699465"/>
            <a:ext cx="10505870" cy="2246769"/>
          </a:xfrm>
          <a:prstGeom prst="rect">
            <a:avLst/>
          </a:prstGeom>
          <a:noFill/>
        </p:spPr>
        <p:txBody>
          <a:bodyPr wrap="square" rtlCol="0">
            <a:spAutoFit/>
          </a:bodyPr>
          <a:lstStyle/>
          <a:p>
            <a:endParaRPr lang="en-US" sz="2000" dirty="0">
              <a:solidFill>
                <a:schemeClr val="bg2">
                  <a:lumMod val="25000"/>
                </a:schemeClr>
              </a:solidFill>
              <a:latin typeface="Arial" panose="020B0604020202020204" pitchFamily="34" charset="0"/>
              <a:cs typeface="Arial" panose="020B0604020202020204" pitchFamily="34" charset="0"/>
            </a:endParaRPr>
          </a:p>
          <a:p>
            <a:endParaRPr lang="en-US" sz="2000" dirty="0">
              <a:solidFill>
                <a:schemeClr val="bg2">
                  <a:lumMod val="25000"/>
                </a:schemeClr>
              </a:solidFill>
              <a:latin typeface="Arial" panose="020B0604020202020204" pitchFamily="34" charset="0"/>
              <a:cs typeface="Arial" panose="020B0604020202020204" pitchFamily="34" charset="0"/>
            </a:endParaRPr>
          </a:p>
          <a:p>
            <a:r>
              <a:rPr lang="en-US" sz="2000" dirty="0">
                <a:solidFill>
                  <a:schemeClr val="bg2">
                    <a:lumMod val="25000"/>
                  </a:schemeClr>
                </a:solidFill>
                <a:latin typeface="Arial" panose="020B0604020202020204" pitchFamily="34" charset="0"/>
                <a:cs typeface="Arial" panose="020B0604020202020204" pitchFamily="34" charset="0"/>
              </a:rPr>
              <a:t>Procedures to provide a system to educate and a means for accountability of persons who would serve as guardians or conservators were initiated.  A monthly reporting process was started to monitor the work of guardians and conservators.  A policy to provide a small monthly stipend to the guardian or conservator was established for the purpose of offsetting part of the expenses incurred by the guardian/conservator.</a:t>
            </a:r>
          </a:p>
        </p:txBody>
      </p:sp>
    </p:spTree>
    <p:extLst>
      <p:ext uri="{BB962C8B-B14F-4D97-AF65-F5344CB8AC3E}">
        <p14:creationId xmlns:p14="http://schemas.microsoft.com/office/powerpoint/2010/main" val="2050539904"/>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FABC3E-C573-4EA4-83EA-BD5AF7818DD2}"/>
              </a:ext>
            </a:extLst>
          </p:cNvPr>
          <p:cNvSpPr txBox="1"/>
          <p:nvPr/>
        </p:nvSpPr>
        <p:spPr>
          <a:xfrm>
            <a:off x="1225686" y="1640647"/>
            <a:ext cx="10369686" cy="1631216"/>
          </a:xfrm>
          <a:prstGeom prst="rect">
            <a:avLst/>
          </a:prstGeom>
          <a:noFill/>
        </p:spPr>
        <p:txBody>
          <a:bodyPr wrap="square" rtlCol="0">
            <a:spAutoFit/>
          </a:bodyPr>
          <a:lstStyle/>
          <a:p>
            <a:pPr marL="342900" indent="-342900">
              <a:buAutoNum type="arabicPlain" startAt="1979"/>
              <a:tabLst>
                <a:tab pos="690563" algn="l"/>
              </a:tabLst>
            </a:pPr>
            <a:r>
              <a:rPr lang="en-US" sz="2000" dirty="0">
                <a:solidFill>
                  <a:schemeClr val="bg2">
                    <a:lumMod val="25000"/>
                  </a:schemeClr>
                </a:solidFill>
                <a:latin typeface="Arial" panose="020B0604020202020204" pitchFamily="34" charset="0"/>
                <a:cs typeface="Arial" panose="020B0604020202020204" pitchFamily="34" charset="0"/>
              </a:rPr>
              <a:t>  Adult Services of SRS asked to expand the project geographically to include the 		   entire state of Kansas and to broaden the scope of persons served to    	                     individuals  with traumatic brain injuries, mental illness, substance abuse, and aging illnesses.  The expanded statewide project was called the Kansas Guardianship Project and was funded by monies made available through SRS (DCF)</a:t>
            </a:r>
          </a:p>
        </p:txBody>
      </p:sp>
      <p:sp>
        <p:nvSpPr>
          <p:cNvPr id="4" name="TextBox 3">
            <a:extLst>
              <a:ext uri="{FF2B5EF4-FFF2-40B4-BE49-F238E27FC236}">
                <a16:creationId xmlns:a16="http://schemas.microsoft.com/office/drawing/2014/main" id="{62124D82-8CFA-485B-BCA2-89A3D9997841}"/>
              </a:ext>
            </a:extLst>
          </p:cNvPr>
          <p:cNvSpPr txBox="1"/>
          <p:nvPr/>
        </p:nvSpPr>
        <p:spPr>
          <a:xfrm>
            <a:off x="1130968" y="3586138"/>
            <a:ext cx="10255860" cy="707886"/>
          </a:xfrm>
          <a:prstGeom prst="rect">
            <a:avLst/>
          </a:prstGeom>
          <a:noFill/>
        </p:spPr>
        <p:txBody>
          <a:bodyPr wrap="square" rtlCol="0">
            <a:spAutoFit/>
          </a:bodyPr>
          <a:lstStyle/>
          <a:p>
            <a:r>
              <a:rPr lang="en-US" sz="2000" dirty="0">
                <a:solidFill>
                  <a:schemeClr val="bg2">
                    <a:lumMod val="25000"/>
                  </a:schemeClr>
                </a:solidFill>
                <a:latin typeface="Arial" panose="020B0604020202020204" pitchFamily="34" charset="0"/>
                <a:cs typeface="Arial" panose="020B0604020202020204" pitchFamily="34" charset="0"/>
              </a:rPr>
              <a:t> 1982   The project became the Kansas Guardianship Program (KGP) but  remained	  	 	      under the auspices of KAPS until 1995 </a:t>
            </a:r>
          </a:p>
        </p:txBody>
      </p:sp>
    </p:spTree>
    <p:extLst>
      <p:ext uri="{BB962C8B-B14F-4D97-AF65-F5344CB8AC3E}">
        <p14:creationId xmlns:p14="http://schemas.microsoft.com/office/powerpoint/2010/main" val="2883425813"/>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6244541-9675-45CD-8ACC-2AFB7C6526A8}"/>
              </a:ext>
            </a:extLst>
          </p:cNvPr>
          <p:cNvSpPr txBox="1"/>
          <p:nvPr/>
        </p:nvSpPr>
        <p:spPr>
          <a:xfrm>
            <a:off x="1215957" y="1643975"/>
            <a:ext cx="10097311" cy="1631216"/>
          </a:xfrm>
          <a:prstGeom prst="rect">
            <a:avLst/>
          </a:prstGeom>
          <a:noFill/>
        </p:spPr>
        <p:txBody>
          <a:bodyPr wrap="square" rtlCol="0">
            <a:spAutoFit/>
          </a:bodyPr>
          <a:lstStyle/>
          <a:p>
            <a:r>
              <a:rPr lang="en-US" sz="2000" dirty="0">
                <a:solidFill>
                  <a:schemeClr val="bg2">
                    <a:lumMod val="25000"/>
                  </a:schemeClr>
                </a:solidFill>
                <a:latin typeface="Arial" panose="020B0604020202020204" pitchFamily="34" charset="0"/>
                <a:cs typeface="Arial" panose="020B0604020202020204" pitchFamily="34" charset="0"/>
              </a:rPr>
              <a:t>1987    The Legislature passed and the Governor signed H.B. 2906.  This measure provided that the State would serve as surety on the bond of any conservator serving in the Kansas Guardianship Program.  The purpose of the action was to save the cost of purchasing private conservator bonds required by statue to protect the growing number of persons served by the program.</a:t>
            </a:r>
          </a:p>
        </p:txBody>
      </p:sp>
      <p:sp>
        <p:nvSpPr>
          <p:cNvPr id="3" name="TextBox 2">
            <a:extLst>
              <a:ext uri="{FF2B5EF4-FFF2-40B4-BE49-F238E27FC236}">
                <a16:creationId xmlns:a16="http://schemas.microsoft.com/office/drawing/2014/main" id="{D659CAE2-C193-45B4-8389-683BAFD24564}"/>
              </a:ext>
            </a:extLst>
          </p:cNvPr>
          <p:cNvSpPr txBox="1"/>
          <p:nvPr/>
        </p:nvSpPr>
        <p:spPr>
          <a:xfrm>
            <a:off x="1215958" y="3764860"/>
            <a:ext cx="10097310" cy="707886"/>
          </a:xfrm>
          <a:prstGeom prst="rect">
            <a:avLst/>
          </a:prstGeom>
          <a:noFill/>
        </p:spPr>
        <p:txBody>
          <a:bodyPr wrap="square" rtlCol="0">
            <a:spAutoFit/>
          </a:bodyPr>
          <a:lstStyle/>
          <a:p>
            <a:r>
              <a:rPr lang="en-US" sz="2000" dirty="0">
                <a:solidFill>
                  <a:schemeClr val="bg2">
                    <a:lumMod val="25000"/>
                  </a:schemeClr>
                </a:solidFill>
                <a:latin typeface="Arial" panose="020B0604020202020204" pitchFamily="34" charset="0"/>
                <a:cs typeface="Arial" panose="020B0604020202020204" pitchFamily="34" charset="0"/>
              </a:rPr>
              <a:t>1995    Kansas Legislature established the program as a separate public instrumentality  and funds for the program are provided by the State of Kansas</a:t>
            </a:r>
          </a:p>
        </p:txBody>
      </p:sp>
    </p:spTree>
    <p:extLst>
      <p:ext uri="{BB962C8B-B14F-4D97-AF65-F5344CB8AC3E}">
        <p14:creationId xmlns:p14="http://schemas.microsoft.com/office/powerpoint/2010/main" val="3361702154"/>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2DA17B-E42E-41BA-AA5B-76902A190CB8}"/>
              </a:ext>
            </a:extLst>
          </p:cNvPr>
          <p:cNvSpPr txBox="1"/>
          <p:nvPr/>
        </p:nvSpPr>
        <p:spPr>
          <a:xfrm>
            <a:off x="1011678" y="1653702"/>
            <a:ext cx="10466962" cy="1323439"/>
          </a:xfrm>
          <a:prstGeom prst="rect">
            <a:avLst/>
          </a:prstGeom>
          <a:noFill/>
        </p:spPr>
        <p:txBody>
          <a:bodyPr wrap="square" rtlCol="0">
            <a:spAutoFit/>
          </a:bodyPr>
          <a:lstStyle/>
          <a:p>
            <a:r>
              <a:rPr lang="en-US" sz="2000" dirty="0">
                <a:solidFill>
                  <a:schemeClr val="bg2">
                    <a:lumMod val="25000"/>
                  </a:schemeClr>
                </a:solidFill>
                <a:latin typeface="Arial" panose="020B0604020202020204" pitchFamily="34" charset="0"/>
                <a:cs typeface="Arial" panose="020B0604020202020204" pitchFamily="34" charset="0"/>
              </a:rPr>
              <a:t>2004    The Legislature passed and the Governor signed into law, H.B. 2902.  This measure added court-appointed guardians and conservators who contract with the KGP to the definition of “employee” in the Kansas Tort Claims Act.  This allows the program volunteers to be protected in cases of negligence or acts of omission.</a:t>
            </a:r>
          </a:p>
        </p:txBody>
      </p:sp>
    </p:spTree>
    <p:extLst>
      <p:ext uri="{BB962C8B-B14F-4D97-AF65-F5344CB8AC3E}">
        <p14:creationId xmlns:p14="http://schemas.microsoft.com/office/powerpoint/2010/main" val="3264308640"/>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C3C3B-A46B-4C99-8EE5-504673381868}"/>
              </a:ext>
            </a:extLst>
          </p:cNvPr>
          <p:cNvSpPr>
            <a:spLocks noGrp="1"/>
          </p:cNvSpPr>
          <p:nvPr>
            <p:ph type="title"/>
          </p:nvPr>
        </p:nvSpPr>
        <p:spPr>
          <a:xfrm>
            <a:off x="1605064" y="764373"/>
            <a:ext cx="9901136" cy="1293028"/>
          </a:xfrm>
        </p:spPr>
        <p:txBody>
          <a:bodyPr>
            <a:normAutofit/>
          </a:bodyPr>
          <a:lstStyle/>
          <a:p>
            <a:pPr algn="ctr"/>
            <a:r>
              <a:rPr lang="en-US" dirty="0">
                <a:solidFill>
                  <a:schemeClr val="bg2">
                    <a:lumMod val="25000"/>
                  </a:schemeClr>
                </a:solidFill>
                <a:latin typeface="Arial Black" panose="020B0A04020102020204" pitchFamily="34" charset="0"/>
              </a:rPr>
              <a:t>KGP Philosophy</a:t>
            </a:r>
          </a:p>
        </p:txBody>
      </p:sp>
      <p:sp>
        <p:nvSpPr>
          <p:cNvPr id="3" name="Content Placeholder 2">
            <a:extLst>
              <a:ext uri="{FF2B5EF4-FFF2-40B4-BE49-F238E27FC236}">
                <a16:creationId xmlns:a16="http://schemas.microsoft.com/office/drawing/2014/main" id="{18900784-634C-441D-BE76-FABAB4D333D0}"/>
              </a:ext>
            </a:extLst>
          </p:cNvPr>
          <p:cNvSpPr>
            <a:spLocks noGrp="1"/>
          </p:cNvSpPr>
          <p:nvPr>
            <p:ph idx="1"/>
          </p:nvPr>
        </p:nvSpPr>
        <p:spPr>
          <a:xfrm>
            <a:off x="865762" y="2057402"/>
            <a:ext cx="10640438" cy="4161284"/>
          </a:xfrm>
        </p:spPr>
        <p:txBody>
          <a:bodyPr>
            <a:normAutofit/>
          </a:bodyPr>
          <a:lstStyle/>
          <a:p>
            <a:r>
              <a:rPr lang="en-US" sz="2000" dirty="0">
                <a:solidFill>
                  <a:schemeClr val="bg2">
                    <a:lumMod val="25000"/>
                  </a:schemeClr>
                </a:solidFill>
                <a:latin typeface="Arial" panose="020B0604020202020204" pitchFamily="34" charset="0"/>
                <a:cs typeface="Arial" panose="020B0604020202020204" pitchFamily="34" charset="0"/>
              </a:rPr>
              <a:t>The KGP maintains that if a guardianship or conservatorship is imposed, the individual  should receive the benefit of positive efforts by a guardian or conservator.  The guardian or conservator is to assure for an advocate and protector of human and civil rights for the person served by a guardianship or conservatorship.  The state of Kansas will make this recommendation as an attempt to provide a way to help and protect a person when that person is incapable of self-care or of acting in his/her own best interest.  A guardianship can place the most severe restrictions on a person’s freedom that a court can impose.  It is used only as a method of last resort and considered only after all other alternatives have been explored</a:t>
            </a:r>
          </a:p>
          <a:p>
            <a:endParaRPr lang="en-US" dirty="0">
              <a:solidFill>
                <a:schemeClr val="accent5">
                  <a:lumMod val="60000"/>
                  <a:lumOff val="40000"/>
                </a:schemeClr>
              </a:solidFill>
              <a:latin typeface="Arial" panose="020B0604020202020204" pitchFamily="34" charset="0"/>
              <a:cs typeface="Arial" panose="020B0604020202020204" pitchFamily="34" charset="0"/>
            </a:endParaRPr>
          </a:p>
          <a:p>
            <a:r>
              <a:rPr lang="en-US" sz="2000" dirty="0">
                <a:solidFill>
                  <a:schemeClr val="bg2">
                    <a:lumMod val="25000"/>
                  </a:schemeClr>
                </a:solidFill>
                <a:latin typeface="Arial" panose="020B0604020202020204" pitchFamily="34" charset="0"/>
                <a:cs typeface="Arial" panose="020B0604020202020204" pitchFamily="34" charset="0"/>
              </a:rPr>
              <a:t>A guardianship or conservatorship involves the removal of fundamental rights of an individual.  Respectively, a guardian or conservator must seek the highest level of integrity while fulfilling the responsibilities assigned in the guardianship or conservatorship</a:t>
            </a:r>
          </a:p>
          <a:p>
            <a:endParaRPr lang="en-US" sz="2000" dirty="0">
              <a:solidFill>
                <a:schemeClr val="bg2">
                  <a:lumMod val="25000"/>
                </a:schemeClr>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577938991"/>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0B833-84B2-47DF-BBD1-DFAC4F80152D}"/>
              </a:ext>
            </a:extLst>
          </p:cNvPr>
          <p:cNvSpPr>
            <a:spLocks noGrp="1"/>
          </p:cNvSpPr>
          <p:nvPr>
            <p:ph type="title"/>
          </p:nvPr>
        </p:nvSpPr>
        <p:spPr>
          <a:xfrm>
            <a:off x="685800" y="764373"/>
            <a:ext cx="10820400" cy="1293028"/>
          </a:xfrm>
        </p:spPr>
        <p:txBody>
          <a:bodyPr/>
          <a:lstStyle/>
          <a:p>
            <a:pPr algn="ctr"/>
            <a:r>
              <a:rPr lang="en-US" dirty="0">
                <a:solidFill>
                  <a:schemeClr val="bg2">
                    <a:lumMod val="25000"/>
                  </a:schemeClr>
                </a:solidFill>
                <a:latin typeface="Arial Black" panose="020B0A04020102020204" pitchFamily="34" charset="0"/>
              </a:rPr>
              <a:t>Advocacy</a:t>
            </a:r>
          </a:p>
        </p:txBody>
      </p:sp>
      <p:sp>
        <p:nvSpPr>
          <p:cNvPr id="3" name="Content Placeholder 2">
            <a:extLst>
              <a:ext uri="{FF2B5EF4-FFF2-40B4-BE49-F238E27FC236}">
                <a16:creationId xmlns:a16="http://schemas.microsoft.com/office/drawing/2014/main" id="{1E02AE52-A6ED-4A07-8DF3-B2158C698F32}"/>
              </a:ext>
            </a:extLst>
          </p:cNvPr>
          <p:cNvSpPr>
            <a:spLocks noGrp="1"/>
          </p:cNvSpPr>
          <p:nvPr>
            <p:ph idx="1"/>
          </p:nvPr>
        </p:nvSpPr>
        <p:spPr/>
        <p:txBody>
          <a:bodyPr>
            <a:normAutofit/>
          </a:bodyPr>
          <a:lstStyle/>
          <a:p>
            <a:pPr marL="0" indent="0">
              <a:buNone/>
            </a:pPr>
            <a:r>
              <a:rPr lang="en-US" sz="2000" dirty="0">
                <a:solidFill>
                  <a:schemeClr val="bg2">
                    <a:lumMod val="25000"/>
                  </a:schemeClr>
                </a:solidFill>
                <a:latin typeface="Arial" panose="020B0604020202020204" pitchFamily="34" charset="0"/>
                <a:cs typeface="Arial" panose="020B0604020202020204" pitchFamily="34" charset="0"/>
              </a:rPr>
              <a:t>   What would Advocacy look like in action:</a:t>
            </a:r>
          </a:p>
          <a:p>
            <a:endParaRPr lang="en-US" sz="2000" dirty="0">
              <a:solidFill>
                <a:schemeClr val="bg2">
                  <a:lumMod val="25000"/>
                </a:schemeClr>
              </a:solidFill>
              <a:latin typeface="Arial" panose="020B0604020202020204" pitchFamily="34" charset="0"/>
              <a:cs typeface="Arial" panose="020B0604020202020204" pitchFamily="34" charset="0"/>
            </a:endParaRPr>
          </a:p>
          <a:p>
            <a:r>
              <a:rPr lang="en-US" sz="2000" dirty="0">
                <a:solidFill>
                  <a:schemeClr val="bg2">
                    <a:lumMod val="25000"/>
                  </a:schemeClr>
                </a:solidFill>
                <a:latin typeface="Arial" panose="020B0604020202020204" pitchFamily="34" charset="0"/>
                <a:cs typeface="Arial" panose="020B0604020202020204" pitchFamily="34" charset="0"/>
              </a:rPr>
              <a:t>Speaking and acting on behalf of oneself or another person or cause</a:t>
            </a:r>
          </a:p>
          <a:p>
            <a:r>
              <a:rPr lang="en-US" sz="2000" dirty="0">
                <a:solidFill>
                  <a:schemeClr val="bg2">
                    <a:lumMod val="25000"/>
                  </a:schemeClr>
                </a:solidFill>
                <a:latin typeface="Arial" panose="020B0604020202020204" pitchFamily="34" charset="0"/>
                <a:cs typeface="Arial" panose="020B0604020202020204" pitchFamily="34" charset="0"/>
              </a:rPr>
              <a:t>Defending the rights of oneself or another person</a:t>
            </a:r>
          </a:p>
          <a:p>
            <a:r>
              <a:rPr lang="en-US" sz="2000" dirty="0">
                <a:solidFill>
                  <a:schemeClr val="bg2">
                    <a:lumMod val="25000"/>
                  </a:schemeClr>
                </a:solidFill>
                <a:latin typeface="Arial" panose="020B0604020202020204" pitchFamily="34" charset="0"/>
                <a:cs typeface="Arial" panose="020B0604020202020204" pitchFamily="34" charset="0"/>
              </a:rPr>
              <a:t>Pleading the cause of another</a:t>
            </a:r>
          </a:p>
          <a:p>
            <a:r>
              <a:rPr lang="en-US" sz="2000" dirty="0">
                <a:solidFill>
                  <a:schemeClr val="bg2">
                    <a:lumMod val="25000"/>
                  </a:schemeClr>
                </a:solidFill>
                <a:latin typeface="Arial" panose="020B0604020202020204" pitchFamily="34" charset="0"/>
                <a:cs typeface="Arial" panose="020B0604020202020204" pitchFamily="34" charset="0"/>
              </a:rPr>
              <a:t>Promoting the interests of another</a:t>
            </a:r>
          </a:p>
          <a:p>
            <a:r>
              <a:rPr lang="en-US" sz="2000" dirty="0">
                <a:solidFill>
                  <a:schemeClr val="bg2">
                    <a:lumMod val="25000"/>
                  </a:schemeClr>
                </a:solidFill>
                <a:latin typeface="Arial" panose="020B0604020202020204" pitchFamily="34" charset="0"/>
                <a:cs typeface="Arial" panose="020B0604020202020204" pitchFamily="34" charset="0"/>
              </a:rPr>
              <a:t>Standing in the shoes of another</a:t>
            </a:r>
          </a:p>
          <a:p>
            <a:r>
              <a:rPr lang="en-US" sz="2000" dirty="0">
                <a:solidFill>
                  <a:schemeClr val="bg2">
                    <a:lumMod val="25000"/>
                  </a:schemeClr>
                </a:solidFill>
                <a:latin typeface="Arial" panose="020B0604020202020204" pitchFamily="34" charset="0"/>
                <a:cs typeface="Arial" panose="020B0604020202020204" pitchFamily="34" charset="0"/>
              </a:rPr>
              <a:t>Helping another</a:t>
            </a:r>
          </a:p>
          <a:p>
            <a:r>
              <a:rPr lang="en-US" sz="2000" dirty="0">
                <a:solidFill>
                  <a:schemeClr val="bg2">
                    <a:lumMod val="25000"/>
                  </a:schemeClr>
                </a:solidFill>
                <a:latin typeface="Arial" panose="020B0604020202020204" pitchFamily="34" charset="0"/>
                <a:cs typeface="Arial" panose="020B0604020202020204" pitchFamily="34" charset="0"/>
              </a:rPr>
              <a:t>Intervening on behalf of another</a:t>
            </a:r>
          </a:p>
          <a:p>
            <a:r>
              <a:rPr lang="en-US" sz="2000" dirty="0">
                <a:solidFill>
                  <a:schemeClr val="bg2">
                    <a:lumMod val="25000"/>
                  </a:schemeClr>
                </a:solidFill>
                <a:latin typeface="Arial" panose="020B0604020202020204" pitchFamily="34" charset="0"/>
                <a:cs typeface="Arial" panose="020B0604020202020204" pitchFamily="34" charset="0"/>
              </a:rPr>
              <a:t>Establishing friendships</a:t>
            </a:r>
          </a:p>
        </p:txBody>
      </p:sp>
    </p:spTree>
    <p:extLst>
      <p:ext uri="{BB962C8B-B14F-4D97-AF65-F5344CB8AC3E}">
        <p14:creationId xmlns:p14="http://schemas.microsoft.com/office/powerpoint/2010/main" val="2113656467"/>
      </p:ext>
    </p:extLst>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TM04033937[[fn=Vapor Trail]]</Template>
  <TotalTime>1769</TotalTime>
  <Words>1926</Words>
  <Application>Microsoft Office PowerPoint</Application>
  <PresentationFormat>Widescreen</PresentationFormat>
  <Paragraphs>116</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Black</vt:lpstr>
      <vt:lpstr>Arial Narrow</vt:lpstr>
      <vt:lpstr>Century Gothic</vt:lpstr>
      <vt:lpstr>Segoe Print</vt:lpstr>
      <vt:lpstr>Vapor Trail</vt:lpstr>
      <vt:lpstr>Welcome to KGP</vt:lpstr>
      <vt:lpstr>Training Module 1</vt:lpstr>
      <vt:lpstr>The goal of the Kansas Guardianship Program is to provide qualified, caring, willing and trained volunteers who are available throughout the state of Kansas to serve as court appointed guardians or conservators for individuals 18 years of age or older in need of this level of protection and advocacy who do not have family members capable of or willing to assume such responsibilities and who meet program eligibility criteria</vt:lpstr>
      <vt:lpstr>PowerPoint Presentation</vt:lpstr>
      <vt:lpstr>PowerPoint Presentation</vt:lpstr>
      <vt:lpstr>PowerPoint Presentation</vt:lpstr>
      <vt:lpstr>PowerPoint Presentation</vt:lpstr>
      <vt:lpstr>KGP Philosophy</vt:lpstr>
      <vt:lpstr>Advocacy</vt:lpstr>
      <vt:lpstr>Volunteering for KGP</vt:lpstr>
      <vt:lpstr>Volunteering…</vt:lpstr>
      <vt:lpstr>                        Potential Volunteers are asked to:</vt:lpstr>
      <vt:lpstr>Kgp WILL Provide:  </vt:lpstr>
      <vt:lpstr>As a volunteer: </vt:lpstr>
      <vt:lpstr>Resigning as a KGP Volunteer and Court Appointed Guardian or Conservator:</vt:lpstr>
      <vt:lpstr>PowerPoint Presentation</vt:lpstr>
      <vt:lpstr>Conflict of Interest</vt:lpstr>
      <vt:lpstr>PowerPoint Presentation</vt:lpstr>
      <vt:lpstr>PowerPoint Presentation</vt:lpstr>
      <vt:lpstr>KGP recruits volunteers willing to accept appointment by, and responsibility to the Courts to serve as a guardian/conservator for program eligible individuals 18 years of age or older.  Responsibility of KGP</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Module 1</dc:title>
  <dc:creator>Sandra Jones</dc:creator>
  <cp:lastModifiedBy>Chris Radeke</cp:lastModifiedBy>
  <cp:revision>126</cp:revision>
  <cp:lastPrinted>2021-05-20T22:05:33Z</cp:lastPrinted>
  <dcterms:created xsi:type="dcterms:W3CDTF">2020-11-04T22:08:04Z</dcterms:created>
  <dcterms:modified xsi:type="dcterms:W3CDTF">2021-10-15T16:02:11Z</dcterms:modified>
</cp:coreProperties>
</file>